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80" r:id="rId1"/>
  </p:sldMasterIdLst>
  <p:sldIdLst>
    <p:sldId id="256" r:id="rId2"/>
    <p:sldId id="280" r:id="rId3"/>
    <p:sldId id="263" r:id="rId4"/>
    <p:sldId id="262" r:id="rId5"/>
    <p:sldId id="281" r:id="rId6"/>
    <p:sldId id="293" r:id="rId7"/>
    <p:sldId id="294" r:id="rId8"/>
    <p:sldId id="295" r:id="rId9"/>
    <p:sldId id="296" r:id="rId10"/>
    <p:sldId id="297" r:id="rId11"/>
    <p:sldId id="287" r:id="rId12"/>
    <p:sldId id="282" r:id="rId13"/>
    <p:sldId id="272" r:id="rId14"/>
    <p:sldId id="298" r:id="rId15"/>
    <p:sldId id="299" r:id="rId16"/>
    <p:sldId id="300" r:id="rId17"/>
    <p:sldId id="315" r:id="rId18"/>
    <p:sldId id="288" r:id="rId19"/>
    <p:sldId id="283" r:id="rId20"/>
    <p:sldId id="301" r:id="rId21"/>
    <p:sldId id="302" r:id="rId22"/>
    <p:sldId id="304" r:id="rId23"/>
    <p:sldId id="305" r:id="rId24"/>
    <p:sldId id="289" r:id="rId25"/>
    <p:sldId id="284" r:id="rId26"/>
    <p:sldId id="306" r:id="rId27"/>
    <p:sldId id="307" r:id="rId28"/>
    <p:sldId id="308" r:id="rId29"/>
    <p:sldId id="290" r:id="rId30"/>
    <p:sldId id="285" r:id="rId31"/>
    <p:sldId id="310" r:id="rId32"/>
    <p:sldId id="311" r:id="rId33"/>
    <p:sldId id="291" r:id="rId34"/>
    <p:sldId id="286" r:id="rId35"/>
    <p:sldId id="269" r:id="rId36"/>
    <p:sldId id="313" r:id="rId37"/>
    <p:sldId id="314" r:id="rId38"/>
    <p:sldId id="258" r:id="rId39"/>
    <p:sldId id="292" r:id="rId40"/>
    <p:sldId id="267" r:id="rId41"/>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05" autoAdjust="0"/>
    <p:restoredTop sz="94660"/>
  </p:normalViewPr>
  <p:slideViewPr>
    <p:cSldViewPr snapToGrid="0">
      <p:cViewPr varScale="1">
        <p:scale>
          <a:sx n="112" d="100"/>
          <a:sy n="112" d="100"/>
        </p:scale>
        <p:origin x="630" y="9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fer Chatman" userId="1e629fef-30dd-46e5-ab92-308acede25dd" providerId="ADAL" clId="{E91F2752-D136-4358-8102-3E610035B223}"/>
    <pc:docChg chg="undo custSel modSld">
      <pc:chgData name="Jennifer Chatman" userId="1e629fef-30dd-46e5-ab92-308acede25dd" providerId="ADAL" clId="{E91F2752-D136-4358-8102-3E610035B223}" dt="2024-12-19T15:35:07.441" v="91" actId="1036"/>
      <pc:docMkLst>
        <pc:docMk/>
      </pc:docMkLst>
      <pc:sldChg chg="modSp mod">
        <pc:chgData name="Jennifer Chatman" userId="1e629fef-30dd-46e5-ab92-308acede25dd" providerId="ADAL" clId="{E91F2752-D136-4358-8102-3E610035B223}" dt="2024-12-19T15:34:00.231" v="46" actId="1036"/>
        <pc:sldMkLst>
          <pc:docMk/>
          <pc:sldMk cId="32318077" sldId="289"/>
        </pc:sldMkLst>
        <pc:graphicFrameChg chg="mod modGraphic">
          <ac:chgData name="Jennifer Chatman" userId="1e629fef-30dd-46e5-ab92-308acede25dd" providerId="ADAL" clId="{E91F2752-D136-4358-8102-3E610035B223}" dt="2024-12-19T15:34:00.231" v="46" actId="1036"/>
          <ac:graphicFrameMkLst>
            <pc:docMk/>
            <pc:sldMk cId="32318077" sldId="289"/>
            <ac:graphicFrameMk id="5" creationId="{4CC50105-CC56-8840-861F-5C26E1360E1C}"/>
          </ac:graphicFrameMkLst>
        </pc:graphicFrameChg>
      </pc:sldChg>
      <pc:sldChg chg="modSp mod">
        <pc:chgData name="Jennifer Chatman" userId="1e629fef-30dd-46e5-ab92-308acede25dd" providerId="ADAL" clId="{E91F2752-D136-4358-8102-3E610035B223}" dt="2024-12-19T15:34:31.588" v="48" actId="20577"/>
        <pc:sldMkLst>
          <pc:docMk/>
          <pc:sldMk cId="3913006577" sldId="291"/>
        </pc:sldMkLst>
        <pc:graphicFrameChg chg="modGraphic">
          <ac:chgData name="Jennifer Chatman" userId="1e629fef-30dd-46e5-ab92-308acede25dd" providerId="ADAL" clId="{E91F2752-D136-4358-8102-3E610035B223}" dt="2024-12-19T15:34:31.588" v="48" actId="20577"/>
          <ac:graphicFrameMkLst>
            <pc:docMk/>
            <pc:sldMk cId="3913006577" sldId="291"/>
            <ac:graphicFrameMk id="5" creationId="{84323314-A874-AC47-B298-57E4C6500615}"/>
          </ac:graphicFrameMkLst>
        </pc:graphicFrameChg>
      </pc:sldChg>
      <pc:sldChg chg="modSp mod">
        <pc:chgData name="Jennifer Chatman" userId="1e629fef-30dd-46e5-ab92-308acede25dd" providerId="ADAL" clId="{E91F2752-D136-4358-8102-3E610035B223}" dt="2024-12-19T15:35:07.441" v="91" actId="1036"/>
        <pc:sldMkLst>
          <pc:docMk/>
          <pc:sldMk cId="1752798314" sldId="292"/>
        </pc:sldMkLst>
        <pc:graphicFrameChg chg="mod modGraphic">
          <ac:chgData name="Jennifer Chatman" userId="1e629fef-30dd-46e5-ab92-308acede25dd" providerId="ADAL" clId="{E91F2752-D136-4358-8102-3E610035B223}" dt="2024-12-19T15:35:07.441" v="91" actId="1036"/>
          <ac:graphicFrameMkLst>
            <pc:docMk/>
            <pc:sldMk cId="1752798314" sldId="292"/>
            <ac:graphicFrameMk id="6" creationId="{CAF55465-614C-034D-B777-B0C886EADE3B}"/>
          </ac:graphicFrameMkLst>
        </pc:graphicFrame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3D76CFB-7088-494F-9375-048FDECDA638}" type="datetimeFigureOut">
              <a:rPr lang="en-US" smtClean="0"/>
              <a:t>12/19/2024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143549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D76CFB-7088-494F-9375-048FDECDA638}" type="datetimeFigureOut">
              <a:rPr lang="en-US" smtClean="0"/>
              <a:t>12/19/2024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3396835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D76CFB-7088-494F-9375-048FDECDA638}" type="datetimeFigureOut">
              <a:rPr lang="en-US" smtClean="0"/>
              <a:t>12/19/2024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3675079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D76CFB-7088-494F-9375-048FDECDA638}" type="datetimeFigureOut">
              <a:rPr lang="en-US" smtClean="0"/>
              <a:t>12/19/2024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3900722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D76CFB-7088-494F-9375-048FDECDA638}" type="datetimeFigureOut">
              <a:rPr lang="en-US" smtClean="0"/>
              <a:t>12/19/2024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597396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3D76CFB-7088-494F-9375-048FDECDA638}" type="datetimeFigureOut">
              <a:rPr lang="en-US" smtClean="0"/>
              <a:t>12/19/2024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982219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3D76CFB-7088-494F-9375-048FDECDA638}" type="datetimeFigureOut">
              <a:rPr lang="en-US" smtClean="0"/>
              <a:t>12/19/2024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3638413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3D76CFB-7088-494F-9375-048FDECDA638}" type="datetimeFigureOut">
              <a:rPr lang="en-US" smtClean="0"/>
              <a:t>12/19/2024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1320752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D76CFB-7088-494F-9375-048FDECDA638}" type="datetimeFigureOut">
              <a:rPr lang="en-US" smtClean="0"/>
              <a:t>12/19/2024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3542424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D76CFB-7088-494F-9375-048FDECDA638}" type="datetimeFigureOut">
              <a:rPr lang="en-US" smtClean="0"/>
              <a:t>12/19/2024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3824397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D76CFB-7088-494F-9375-048FDECDA638}" type="datetimeFigureOut">
              <a:rPr lang="en-US" smtClean="0"/>
              <a:t>12/19/2024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2996945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D76CFB-7088-494F-9375-048FDECDA638}" type="datetimeFigureOut">
              <a:rPr lang="en-US" smtClean="0"/>
              <a:t>12/19/2024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1368F8-CA67-4E96-B08F-70DBB21FBBDC}" type="slidenum">
              <a:rPr lang="en-US" smtClean="0"/>
              <a:t>‹#›</a:t>
            </a:fld>
            <a:endParaRPr lang="en-US" dirty="0"/>
          </a:p>
        </p:txBody>
      </p:sp>
    </p:spTree>
    <p:extLst>
      <p:ext uri="{BB962C8B-B14F-4D97-AF65-F5344CB8AC3E}">
        <p14:creationId xmlns:p14="http://schemas.microsoft.com/office/powerpoint/2010/main" val="4101736993"/>
      </p:ext>
    </p:extLst>
  </p:cSld>
  <p:clrMap bg1="dk1" tx1="lt1" bg2="dk2" tx2="lt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hyperlink" Target="https://www.wikigallery.org/wiki/painting_274323/Joseph-Augustus-Knip/A-flock-of-sheep-in-a-stable" TargetMode="External"/><Relationship Id="rId2" Type="http://schemas.openxmlformats.org/officeDocument/2006/relationships/image" Target="../media/image23.jpeg"/><Relationship Id="rId1" Type="http://schemas.openxmlformats.org/officeDocument/2006/relationships/slideLayout" Target="../slideLayouts/slideLayout9.xml"/><Relationship Id="rId4" Type="http://schemas.openxmlformats.org/officeDocument/2006/relationships/hyperlink" Target="https://creativecommons.org/licenses/by-nc-nd/3.0/"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CFF209-7D7A-44BB-BF01-552C8466207F}"/>
              </a:ext>
            </a:extLst>
          </p:cNvPr>
          <p:cNvPicPr>
            <a:picLocks noChangeAspect="1"/>
          </p:cNvPicPr>
          <p:nvPr/>
        </p:nvPicPr>
        <p:blipFill rotWithShape="1">
          <a:blip r:embed="rId2" cstate="print">
            <a:alphaModFix amt="40000"/>
            <a:extLst>
              <a:ext uri="{28A0092B-C50C-407E-A947-70E740481C1C}">
                <a14:useLocalDpi xmlns:a14="http://schemas.microsoft.com/office/drawing/2010/main"/>
              </a:ext>
            </a:extLst>
          </a:blip>
          <a:srcRect/>
          <a:stretch/>
        </p:blipFill>
        <p:spPr>
          <a:xfrm>
            <a:off x="3132160" y="1021"/>
            <a:ext cx="9059839" cy="6855958"/>
          </a:xfrm>
          <a:prstGeom prst="rect">
            <a:avLst/>
          </a:prstGeom>
        </p:spPr>
      </p:pic>
      <p:sp>
        <p:nvSpPr>
          <p:cNvPr id="2" name="Title 1">
            <a:extLst>
              <a:ext uri="{FF2B5EF4-FFF2-40B4-BE49-F238E27FC236}">
                <a16:creationId xmlns:a16="http://schemas.microsoft.com/office/drawing/2014/main" id="{09256172-1A5F-4381-91BD-112845737193}"/>
              </a:ext>
            </a:extLst>
          </p:cNvPr>
          <p:cNvSpPr>
            <a:spLocks noGrp="1"/>
          </p:cNvSpPr>
          <p:nvPr>
            <p:ph type="ctrTitle"/>
          </p:nvPr>
        </p:nvSpPr>
        <p:spPr>
          <a:xfrm>
            <a:off x="6556100" y="1099671"/>
            <a:ext cx="4972511" cy="3367554"/>
          </a:xfrm>
        </p:spPr>
        <p:txBody>
          <a:bodyPr anchor="b">
            <a:normAutofit/>
          </a:bodyPr>
          <a:lstStyle/>
          <a:p>
            <a:pPr algn="l"/>
            <a:r>
              <a:rPr lang="en-US" sz="6600" dirty="0"/>
              <a:t>Corpus Christi</a:t>
            </a:r>
          </a:p>
        </p:txBody>
      </p:sp>
      <p:sp>
        <p:nvSpPr>
          <p:cNvPr id="3" name="Subtitle 2">
            <a:extLst>
              <a:ext uri="{FF2B5EF4-FFF2-40B4-BE49-F238E27FC236}">
                <a16:creationId xmlns:a16="http://schemas.microsoft.com/office/drawing/2014/main" id="{5078D60E-52F4-43EC-8539-22BCAD60F3F9}"/>
              </a:ext>
            </a:extLst>
          </p:cNvPr>
          <p:cNvSpPr>
            <a:spLocks noGrp="1"/>
          </p:cNvSpPr>
          <p:nvPr>
            <p:ph type="subTitle" idx="1"/>
          </p:nvPr>
        </p:nvSpPr>
        <p:spPr>
          <a:xfrm>
            <a:off x="6556100" y="4687316"/>
            <a:ext cx="4972512" cy="1517088"/>
          </a:xfrm>
        </p:spPr>
        <p:txBody>
          <a:bodyPr>
            <a:normAutofit/>
          </a:bodyPr>
          <a:lstStyle/>
          <a:p>
            <a:r>
              <a:rPr lang="en-US" sz="2800" dirty="0"/>
              <a:t>Memorial Campaign Booklet</a:t>
            </a:r>
            <a:endParaRPr lang="en-US" dirty="0"/>
          </a:p>
          <a:p>
            <a:r>
              <a:rPr lang="en-US" sz="2000" i="1" dirty="0"/>
              <a:t>3-year pledge opportunities</a:t>
            </a:r>
          </a:p>
        </p:txBody>
      </p:sp>
      <p:pic>
        <p:nvPicPr>
          <p:cNvPr id="5" name="Picture 4" descr="A picture containing floor, indoor, building, wooden&#10;&#10;Description automatically generated">
            <a:extLst>
              <a:ext uri="{FF2B5EF4-FFF2-40B4-BE49-F238E27FC236}">
                <a16:creationId xmlns:a16="http://schemas.microsoft.com/office/drawing/2014/main" id="{E041841D-82B5-4B6A-A422-9076376D580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Tree>
    <p:extLst>
      <p:ext uri="{BB962C8B-B14F-4D97-AF65-F5344CB8AC3E}">
        <p14:creationId xmlns:p14="http://schemas.microsoft.com/office/powerpoint/2010/main" val="338399930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6684264" y="932688"/>
            <a:ext cx="4892040" cy="1773936"/>
          </a:xfrm>
        </p:spPr>
        <p:txBody>
          <a:bodyPr vert="horz" lIns="91440" tIns="45720" rIns="91440" bIns="45720" rtlCol="0" anchor="b">
            <a:normAutofit/>
          </a:bodyPr>
          <a:lstStyle/>
          <a:p>
            <a:r>
              <a:rPr lang="en-US" sz="4000" kern="1200">
                <a:solidFill>
                  <a:schemeClr val="tx1"/>
                </a:solidFill>
                <a:latin typeface="+mj-lt"/>
                <a:ea typeface="+mj-ea"/>
                <a:cs typeface="+mj-cs"/>
              </a:rPr>
              <a:t>Sacristy Cabinetry</a:t>
            </a:r>
          </a:p>
        </p:txBody>
      </p:sp>
      <p:pic>
        <p:nvPicPr>
          <p:cNvPr id="5" name="object 6">
            <a:extLst>
              <a:ext uri="{FF2B5EF4-FFF2-40B4-BE49-F238E27FC236}">
                <a16:creationId xmlns:a16="http://schemas.microsoft.com/office/drawing/2014/main" id="{7A1025F4-A630-B545-9863-60C6A8A1C772}"/>
              </a:ext>
            </a:extLst>
          </p:cNvPr>
          <p:cNvPicPr/>
          <p:nvPr/>
        </p:nvPicPr>
        <p:blipFill rotWithShape="1">
          <a:blip r:embed="rId2" cstate="print">
            <a:extLst>
              <a:ext uri="{28A0092B-C50C-407E-A947-70E740481C1C}">
                <a14:useLocalDpi xmlns:a14="http://schemas.microsoft.com/office/drawing/2010/main"/>
              </a:ext>
            </a:extLst>
          </a:blip>
          <a:srcRect/>
          <a:stretch/>
        </p:blipFill>
        <p:spPr>
          <a:xfrm>
            <a:off x="646653" y="576072"/>
            <a:ext cx="4672254" cy="5715000"/>
          </a:xfrm>
          <a:prstGeom prst="rect">
            <a:avLst/>
          </a:prstGeom>
        </p:spPr>
      </p:pic>
      <p:cxnSp>
        <p:nvCxnSpPr>
          <p:cNvPr id="19" name="Straight Connector 18">
            <a:extLst>
              <a:ext uri="{FF2B5EF4-FFF2-40B4-BE49-F238E27FC236}">
                <a16:creationId xmlns:a16="http://schemas.microsoft.com/office/drawing/2014/main" id="{7AD0F4D2-80E7-4A78-82EE-BEAEE49454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6684264" y="2898648"/>
            <a:ext cx="4892040" cy="3209544"/>
          </a:xfrm>
        </p:spPr>
        <p:txBody>
          <a:bodyPr vert="horz" lIns="91440" tIns="45720" rIns="91440" bIns="45720" rtlCol="0" anchor="t">
            <a:normAutofit/>
          </a:bodyPr>
          <a:lstStyle/>
          <a:p>
            <a:pPr indent="-228600">
              <a:buFont typeface="Arial" panose="020B0604020202020204" pitchFamily="34" charset="0"/>
              <a:buChar char="•"/>
            </a:pPr>
            <a:r>
              <a:rPr lang="en-US" sz="2000" spc="10" dirty="0"/>
              <a:t>The sacristy cabinetry is used to hold liturgical supplies and the liturgical linens</a:t>
            </a:r>
            <a:endParaRPr lang="en-US" sz="2000" spc="10"/>
          </a:p>
          <a:p>
            <a:pPr indent="-228600">
              <a:buFont typeface="Arial" panose="020B0604020202020204" pitchFamily="34" charset="0"/>
              <a:buChar char="•"/>
            </a:pPr>
            <a:endParaRPr lang="en-US" sz="2000" spc="10"/>
          </a:p>
          <a:p>
            <a:pPr indent="-228600">
              <a:buFont typeface="Arial" panose="020B0604020202020204" pitchFamily="34" charset="0"/>
              <a:buChar char="•"/>
            </a:pPr>
            <a:r>
              <a:rPr lang="en-US" sz="2000" spc="10" dirty="0"/>
              <a:t>(not for DJ’s treats!)</a:t>
            </a:r>
            <a:endParaRPr lang="en-US" sz="2000"/>
          </a:p>
          <a:p>
            <a:pPr indent="-228600">
              <a:buFont typeface="Arial" panose="020B0604020202020204" pitchFamily="34" charset="0"/>
              <a:buChar char="•"/>
            </a:pPr>
            <a:endParaRPr lang="en-US" sz="2000" dirty="0"/>
          </a:p>
        </p:txBody>
      </p:sp>
    </p:spTree>
    <p:extLst>
      <p:ext uri="{BB962C8B-B14F-4D97-AF65-F5344CB8AC3E}">
        <p14:creationId xmlns:p14="http://schemas.microsoft.com/office/powerpoint/2010/main" val="2152993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7CCC2-A987-E54C-896A-8478636D28C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Asking Donation</a:t>
            </a:r>
            <a:br>
              <a:rPr lang="en-US" sz="2600" kern="1200" dirty="0">
                <a:solidFill>
                  <a:srgbClr val="FFFFFF"/>
                </a:solidFill>
                <a:latin typeface="+mj-lt"/>
                <a:ea typeface="+mj-ea"/>
                <a:cs typeface="+mj-cs"/>
              </a:rPr>
            </a:br>
            <a:r>
              <a:rPr lang="en-US" sz="1600" i="1" kern="1200" dirty="0">
                <a:solidFill>
                  <a:srgbClr val="FFFFFF"/>
                </a:solidFill>
                <a:latin typeface="+mj-lt"/>
                <a:ea typeface="+mj-ea"/>
                <a:cs typeface="+mj-cs"/>
              </a:rPr>
              <a:t>(the building)</a:t>
            </a:r>
            <a:endParaRPr lang="en-US" sz="2600" i="1" kern="1200" dirty="0">
              <a:solidFill>
                <a:srgbClr val="FFFFFF"/>
              </a:solidFill>
              <a:latin typeface="+mj-lt"/>
              <a:ea typeface="+mj-ea"/>
              <a:cs typeface="+mj-cs"/>
            </a:endParaRPr>
          </a:p>
        </p:txBody>
      </p:sp>
      <p:graphicFrame>
        <p:nvGraphicFramePr>
          <p:cNvPr id="6" name="Content Placeholder 5">
            <a:extLst>
              <a:ext uri="{FF2B5EF4-FFF2-40B4-BE49-F238E27FC236}">
                <a16:creationId xmlns:a16="http://schemas.microsoft.com/office/drawing/2014/main" id="{8E1AC0C1-EF12-F349-BD75-F7B5A45E432C}"/>
              </a:ext>
            </a:extLst>
          </p:cNvPr>
          <p:cNvGraphicFramePr>
            <a:graphicFrameLocks noGrp="1"/>
          </p:cNvGraphicFramePr>
          <p:nvPr>
            <p:ph idx="1"/>
            <p:extLst>
              <p:ext uri="{D42A27DB-BD31-4B8C-83A1-F6EECF244321}">
                <p14:modId xmlns:p14="http://schemas.microsoft.com/office/powerpoint/2010/main" val="1249274379"/>
              </p:ext>
            </p:extLst>
          </p:nvPr>
        </p:nvGraphicFramePr>
        <p:xfrm>
          <a:off x="4038600" y="1345612"/>
          <a:ext cx="7188200" cy="4163391"/>
        </p:xfrm>
        <a:graphic>
          <a:graphicData uri="http://schemas.openxmlformats.org/drawingml/2006/table">
            <a:tbl>
              <a:tblPr firstRow="1" bandRow="1">
                <a:tableStyleId>{8EC20E35-A176-4012-BC5E-935CFFF8708E}</a:tableStyleId>
              </a:tblPr>
              <a:tblGrid>
                <a:gridCol w="3483874">
                  <a:extLst>
                    <a:ext uri="{9D8B030D-6E8A-4147-A177-3AD203B41FA5}">
                      <a16:colId xmlns:a16="http://schemas.microsoft.com/office/drawing/2014/main" val="890087512"/>
                    </a:ext>
                  </a:extLst>
                </a:gridCol>
                <a:gridCol w="2254198">
                  <a:extLst>
                    <a:ext uri="{9D8B030D-6E8A-4147-A177-3AD203B41FA5}">
                      <a16:colId xmlns:a16="http://schemas.microsoft.com/office/drawing/2014/main" val="389789389"/>
                    </a:ext>
                  </a:extLst>
                </a:gridCol>
                <a:gridCol w="1450128">
                  <a:extLst>
                    <a:ext uri="{9D8B030D-6E8A-4147-A177-3AD203B41FA5}">
                      <a16:colId xmlns:a16="http://schemas.microsoft.com/office/drawing/2014/main" val="2855161892"/>
                    </a:ext>
                  </a:extLst>
                </a:gridCol>
              </a:tblGrid>
              <a:tr h="403241">
                <a:tc>
                  <a:txBody>
                    <a:bodyPr/>
                    <a:lstStyle/>
                    <a:p>
                      <a:pPr algn="l" fontAlgn="b"/>
                      <a:r>
                        <a:rPr lang="en-US" sz="2300" u="none" strike="noStrike">
                          <a:effectLst/>
                        </a:rPr>
                        <a:t>The Building</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ctr" fontAlgn="b"/>
                      <a:r>
                        <a:rPr lang="en-US" sz="2300" u="none" strike="noStrike">
                          <a:effectLst/>
                        </a:rPr>
                        <a:t>Asking Donation</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ctr" fontAlgn="b"/>
                      <a:r>
                        <a:rPr lang="en-US" sz="2300" u="none" strike="noStrike">
                          <a:effectLst/>
                        </a:rPr>
                        <a:t>Needed</a:t>
                      </a:r>
                      <a:endParaRPr lang="en-US" sz="2300" b="0" i="0" u="none" strike="noStrike">
                        <a:solidFill>
                          <a:srgbClr val="000000"/>
                        </a:solidFill>
                        <a:effectLst/>
                        <a:latin typeface="Calibri" panose="020F0502020204030204" pitchFamily="34" charset="0"/>
                      </a:endParaRPr>
                    </a:p>
                  </a:txBody>
                  <a:tcPr marL="19573" marR="19573" marT="19573" marB="0" anchor="b"/>
                </a:tc>
                <a:extLst>
                  <a:ext uri="{0D108BD9-81ED-4DB2-BD59-A6C34878D82A}">
                    <a16:rowId xmlns:a16="http://schemas.microsoft.com/office/drawing/2014/main" val="3891291643"/>
                  </a:ext>
                </a:extLst>
              </a:tr>
              <a:tr h="752030">
                <a:tc>
                  <a:txBody>
                    <a:bodyPr/>
                    <a:lstStyle/>
                    <a:p>
                      <a:pPr algn="l" fontAlgn="b"/>
                      <a:r>
                        <a:rPr lang="en-US" sz="2300" u="none" strike="noStrike">
                          <a:effectLst/>
                        </a:rPr>
                        <a:t>Tympanum</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 $60,000</a:t>
                      </a:r>
                      <a:endParaRPr lang="en-US" sz="2300" b="0" i="0" u="none" strike="noStrike" dirty="0">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a:effectLst/>
                        </a:rPr>
                        <a:t>1</a:t>
                      </a:r>
                      <a:endParaRPr lang="en-US" sz="2300" b="0" i="0" u="none" strike="noStrike">
                        <a:solidFill>
                          <a:srgbClr val="000000"/>
                        </a:solidFill>
                        <a:effectLst/>
                        <a:latin typeface="Calibri" panose="020F0502020204030204" pitchFamily="34" charset="0"/>
                      </a:endParaRPr>
                    </a:p>
                  </a:txBody>
                  <a:tcPr marL="19573" marR="19573" marT="19573" marB="0" anchor="b"/>
                </a:tc>
                <a:extLst>
                  <a:ext uri="{0D108BD9-81ED-4DB2-BD59-A6C34878D82A}">
                    <a16:rowId xmlns:a16="http://schemas.microsoft.com/office/drawing/2014/main" val="1792370897"/>
                  </a:ext>
                </a:extLst>
              </a:tr>
              <a:tr h="752030">
                <a:tc>
                  <a:txBody>
                    <a:bodyPr/>
                    <a:lstStyle/>
                    <a:p>
                      <a:pPr algn="l" fontAlgn="b"/>
                      <a:r>
                        <a:rPr lang="en-US" sz="2300" u="none" strike="noStrike">
                          <a:effectLst/>
                        </a:rPr>
                        <a:t>Limestone Bricks</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 $2,000 </a:t>
                      </a:r>
                      <a:endParaRPr lang="en-US" sz="2300" b="0" i="0" u="none" strike="noStrike" dirty="0">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298</a:t>
                      </a:r>
                      <a:endParaRPr lang="en-US" sz="2300" b="0" i="0" u="none" strike="noStrike" dirty="0">
                        <a:solidFill>
                          <a:srgbClr val="000000"/>
                        </a:solidFill>
                        <a:effectLst/>
                        <a:latin typeface="Calibri" panose="020F0502020204030204" pitchFamily="34" charset="0"/>
                      </a:endParaRPr>
                    </a:p>
                  </a:txBody>
                  <a:tcPr marL="19573" marR="19573" marT="19573" marB="0" anchor="b"/>
                </a:tc>
                <a:extLst>
                  <a:ext uri="{0D108BD9-81ED-4DB2-BD59-A6C34878D82A}">
                    <a16:rowId xmlns:a16="http://schemas.microsoft.com/office/drawing/2014/main" val="3217429148"/>
                  </a:ext>
                </a:extLst>
              </a:tr>
              <a:tr h="752030">
                <a:tc>
                  <a:txBody>
                    <a:bodyPr/>
                    <a:lstStyle/>
                    <a:p>
                      <a:pPr algn="l" fontAlgn="b"/>
                      <a:r>
                        <a:rPr lang="en-US" sz="2300" u="none" strike="noStrike">
                          <a:effectLst/>
                        </a:rPr>
                        <a:t>Nave Bracket &amp; Capital</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 $5,500 </a:t>
                      </a:r>
                      <a:endParaRPr lang="en-US" sz="2300" b="0" i="0" u="none" strike="noStrike" dirty="0">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a:effectLst/>
                        </a:rPr>
                        <a:t>22</a:t>
                      </a:r>
                      <a:endParaRPr lang="en-US" sz="2300" b="0" i="0" u="none" strike="noStrike">
                        <a:solidFill>
                          <a:srgbClr val="000000"/>
                        </a:solidFill>
                        <a:effectLst/>
                        <a:latin typeface="Calibri" panose="020F0502020204030204" pitchFamily="34" charset="0"/>
                      </a:endParaRPr>
                    </a:p>
                  </a:txBody>
                  <a:tcPr marL="19573" marR="19573" marT="19573" marB="0" anchor="b"/>
                </a:tc>
                <a:extLst>
                  <a:ext uri="{0D108BD9-81ED-4DB2-BD59-A6C34878D82A}">
                    <a16:rowId xmlns:a16="http://schemas.microsoft.com/office/drawing/2014/main" val="4108068863"/>
                  </a:ext>
                </a:extLst>
              </a:tr>
              <a:tr h="752030">
                <a:tc>
                  <a:txBody>
                    <a:bodyPr/>
                    <a:lstStyle/>
                    <a:p>
                      <a:pPr algn="l" fontAlgn="b"/>
                      <a:r>
                        <a:rPr lang="en-US" sz="2300" u="none" strike="noStrike">
                          <a:effectLst/>
                        </a:rPr>
                        <a:t>Arch</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 $25,000</a:t>
                      </a:r>
                      <a:endParaRPr lang="en-US" sz="2300" b="0" i="0" u="none" strike="noStrike" dirty="0">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a:effectLst/>
                        </a:rPr>
                        <a:t>14</a:t>
                      </a:r>
                      <a:endParaRPr lang="en-US" sz="2300" b="0" i="0" u="none" strike="noStrike">
                        <a:solidFill>
                          <a:srgbClr val="000000"/>
                        </a:solidFill>
                        <a:effectLst/>
                        <a:latin typeface="Calibri" panose="020F0502020204030204" pitchFamily="34" charset="0"/>
                      </a:endParaRPr>
                    </a:p>
                  </a:txBody>
                  <a:tcPr marL="19573" marR="19573" marT="19573" marB="0" anchor="b"/>
                </a:tc>
                <a:extLst>
                  <a:ext uri="{0D108BD9-81ED-4DB2-BD59-A6C34878D82A}">
                    <a16:rowId xmlns:a16="http://schemas.microsoft.com/office/drawing/2014/main" val="4052848847"/>
                  </a:ext>
                </a:extLst>
              </a:tr>
              <a:tr h="752030">
                <a:tc>
                  <a:txBody>
                    <a:bodyPr/>
                    <a:lstStyle/>
                    <a:p>
                      <a:pPr algn="l" fontAlgn="b"/>
                      <a:r>
                        <a:rPr lang="en-US" sz="2300" u="none" strike="noStrike">
                          <a:effectLst/>
                        </a:rPr>
                        <a:t>Sacristy Cabinetry</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 $30,000 </a:t>
                      </a:r>
                      <a:endParaRPr lang="en-US" sz="2300" b="0" i="0" u="none" strike="noStrike" dirty="0">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1</a:t>
                      </a:r>
                      <a:endParaRPr lang="en-US" sz="2300" b="0" i="0" u="none" strike="noStrike" dirty="0">
                        <a:solidFill>
                          <a:srgbClr val="000000"/>
                        </a:solidFill>
                        <a:effectLst/>
                        <a:latin typeface="Calibri" panose="020F0502020204030204" pitchFamily="34" charset="0"/>
                      </a:endParaRPr>
                    </a:p>
                  </a:txBody>
                  <a:tcPr marL="19573" marR="19573" marT="19573" marB="0" anchor="b"/>
                </a:tc>
                <a:extLst>
                  <a:ext uri="{0D108BD9-81ED-4DB2-BD59-A6C34878D82A}">
                    <a16:rowId xmlns:a16="http://schemas.microsoft.com/office/drawing/2014/main" val="2089982583"/>
                  </a:ext>
                </a:extLst>
              </a:tr>
            </a:tbl>
          </a:graphicData>
        </a:graphic>
      </p:graphicFrame>
    </p:spTree>
    <p:extLst>
      <p:ext uri="{BB962C8B-B14F-4D97-AF65-F5344CB8AC3E}">
        <p14:creationId xmlns:p14="http://schemas.microsoft.com/office/powerpoint/2010/main" val="3453332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AB68974-16FA-EA4F-A730-088627FF0924}"/>
              </a:ext>
            </a:extLst>
          </p:cNvPr>
          <p:cNvSpPr>
            <a:spLocks noGrp="1"/>
          </p:cNvSpPr>
          <p:nvPr>
            <p:ph type="ctrTitle"/>
          </p:nvPr>
        </p:nvSpPr>
        <p:spPr>
          <a:xfrm>
            <a:off x="1537097" y="1428750"/>
            <a:ext cx="9117807" cy="2105026"/>
          </a:xfrm>
        </p:spPr>
        <p:txBody>
          <a:bodyPr>
            <a:normAutofit/>
          </a:bodyPr>
          <a:lstStyle/>
          <a:p>
            <a:r>
              <a:rPr lang="en-US" dirty="0"/>
              <a:t>The Sanctuary</a:t>
            </a:r>
          </a:p>
        </p:txBody>
      </p:sp>
      <p:sp>
        <p:nvSpPr>
          <p:cNvPr id="5" name="Subtitle 4">
            <a:extLst>
              <a:ext uri="{FF2B5EF4-FFF2-40B4-BE49-F238E27FC236}">
                <a16:creationId xmlns:a16="http://schemas.microsoft.com/office/drawing/2014/main" id="{3C4F8612-814A-674A-92A4-2CF704CDB4CF}"/>
              </a:ext>
            </a:extLst>
          </p:cNvPr>
          <p:cNvSpPr>
            <a:spLocks noGrp="1"/>
          </p:cNvSpPr>
          <p:nvPr>
            <p:ph type="subTitle" idx="1"/>
          </p:nvPr>
        </p:nvSpPr>
        <p:spPr>
          <a:xfrm>
            <a:off x="1537097" y="3960557"/>
            <a:ext cx="9117807" cy="1097215"/>
          </a:xfrm>
        </p:spPr>
        <p:txBody>
          <a:bodyPr>
            <a:normAutofit/>
          </a:bodyPr>
          <a:lstStyle/>
          <a:p>
            <a:r>
              <a:rPr lang="en-US" dirty="0"/>
              <a:t>Reredos | Altar of Sacrifice | Altar &amp; Shrine Railing </a:t>
            </a:r>
          </a:p>
          <a:p>
            <a:r>
              <a:rPr lang="en-US" dirty="0"/>
              <a:t>Pulpit | Sedilia</a:t>
            </a:r>
          </a:p>
        </p:txBody>
      </p:sp>
      <p:cxnSp>
        <p:nvCxnSpPr>
          <p:cNvPr id="14" name="Straight Connector 13">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4952902"/>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D2B9ADA-8519-4525-AF7F-1C919F3CF5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673749" y="375636"/>
            <a:ext cx="3649703" cy="1714500"/>
          </a:xfrm>
        </p:spPr>
        <p:txBody>
          <a:bodyPr vert="horz" lIns="91440" tIns="45720" rIns="91440" bIns="45720" rtlCol="0" anchor="ctr">
            <a:normAutofit/>
          </a:bodyPr>
          <a:lstStyle/>
          <a:p>
            <a:r>
              <a:rPr lang="en-US" sz="2800" kern="1200" dirty="0">
                <a:solidFill>
                  <a:schemeClr val="tx1"/>
                </a:solidFill>
                <a:latin typeface="+mj-lt"/>
                <a:ea typeface="+mj-ea"/>
                <a:cs typeface="+mj-cs"/>
              </a:rPr>
              <a:t>Reredos</a:t>
            </a:r>
          </a:p>
        </p:txBody>
      </p:sp>
      <p:cxnSp>
        <p:nvCxnSpPr>
          <p:cNvPr id="15" name="Straight Connector 14">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7363" y="516155"/>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5DE2AE61-0A47-49FA-9C88-6CD3E755C9A3}"/>
              </a:ext>
            </a:extLst>
          </p:cNvPr>
          <p:cNvSpPr>
            <a:spLocks noGrp="1"/>
          </p:cNvSpPr>
          <p:nvPr>
            <p:ph sz="half" idx="1"/>
          </p:nvPr>
        </p:nvSpPr>
        <p:spPr>
          <a:xfrm>
            <a:off x="4793019" y="374904"/>
            <a:ext cx="6725232" cy="1714500"/>
          </a:xfrm>
        </p:spPr>
        <p:txBody>
          <a:bodyPr vert="horz" lIns="91440" tIns="45720" rIns="91440" bIns="45720" rtlCol="0" anchor="ctr">
            <a:normAutofit/>
          </a:bodyPr>
          <a:lstStyle/>
          <a:p>
            <a:pPr marL="0" indent="0">
              <a:buNone/>
            </a:pPr>
            <a:r>
              <a:rPr lang="en-US" sz="1700" dirty="0"/>
              <a:t>The reredos is beautifully handcrafted to house the tabernacle.  This piece was specifically commissioned for our new church.  First constructed of wood and assembled on-site, it was then meticulously hand-painted to resemble marble in matching with the other altar pieces.</a:t>
            </a:r>
          </a:p>
        </p:txBody>
      </p:sp>
      <p:pic>
        <p:nvPicPr>
          <p:cNvPr id="6" name="Content Placeholder 5">
            <a:extLst>
              <a:ext uri="{FF2B5EF4-FFF2-40B4-BE49-F238E27FC236}">
                <a16:creationId xmlns:a16="http://schemas.microsoft.com/office/drawing/2014/main" id="{2DE82B14-23DF-4431-91BE-689C42BDDE2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73749" y="2273733"/>
            <a:ext cx="3716238" cy="4051011"/>
          </a:xfrm>
          <a:prstGeom prst="rect">
            <a:avLst/>
          </a:prstGeom>
        </p:spPr>
      </p:pic>
      <p:pic>
        <p:nvPicPr>
          <p:cNvPr id="5" name="Content Placeholder 4">
            <a:extLst>
              <a:ext uri="{FF2B5EF4-FFF2-40B4-BE49-F238E27FC236}">
                <a16:creationId xmlns:a16="http://schemas.microsoft.com/office/drawing/2014/main" id="{E820AA43-FAB9-B44A-B9A8-A7B1AA4EA095}"/>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a:ext>
            </a:extLst>
          </a:blip>
          <a:srcRect r="-2"/>
          <a:stretch/>
        </p:blipFill>
        <p:spPr>
          <a:xfrm>
            <a:off x="4719344" y="2276856"/>
            <a:ext cx="6798905" cy="4051011"/>
          </a:xfrm>
          <a:prstGeom prst="rect">
            <a:avLst/>
          </a:prstGeom>
        </p:spPr>
      </p:pic>
    </p:spTree>
    <p:extLst>
      <p:ext uri="{BB962C8B-B14F-4D97-AF65-F5344CB8AC3E}">
        <p14:creationId xmlns:p14="http://schemas.microsoft.com/office/powerpoint/2010/main" val="9686838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D2B9ADA-8519-4525-AF7F-1C919F3CF5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673749" y="375636"/>
            <a:ext cx="3649703" cy="1714500"/>
          </a:xfrm>
        </p:spPr>
        <p:txBody>
          <a:bodyPr vert="horz" lIns="91440" tIns="45720" rIns="91440" bIns="45720" rtlCol="0" anchor="ctr">
            <a:normAutofit/>
          </a:bodyPr>
          <a:lstStyle/>
          <a:p>
            <a:r>
              <a:rPr lang="en-US" sz="2800" kern="1200" dirty="0">
                <a:solidFill>
                  <a:schemeClr val="tx1"/>
                </a:solidFill>
                <a:latin typeface="+mj-lt"/>
                <a:ea typeface="+mj-ea"/>
                <a:cs typeface="+mj-cs"/>
              </a:rPr>
              <a:t>Altar of Sacrifice</a:t>
            </a:r>
          </a:p>
        </p:txBody>
      </p:sp>
      <p:cxnSp>
        <p:nvCxnSpPr>
          <p:cNvPr id="15" name="Straight Connector 14">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7363" y="516155"/>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5DE2AE61-0A47-49FA-9C88-6CD3E755C9A3}"/>
              </a:ext>
            </a:extLst>
          </p:cNvPr>
          <p:cNvSpPr>
            <a:spLocks noGrp="1"/>
          </p:cNvSpPr>
          <p:nvPr>
            <p:ph sz="half" idx="1"/>
          </p:nvPr>
        </p:nvSpPr>
        <p:spPr>
          <a:xfrm>
            <a:off x="4793019" y="374904"/>
            <a:ext cx="6725232" cy="1714500"/>
          </a:xfrm>
        </p:spPr>
        <p:txBody>
          <a:bodyPr vert="horz" lIns="91440" tIns="45720" rIns="91440" bIns="45720" rtlCol="0" anchor="ctr">
            <a:normAutofit/>
          </a:bodyPr>
          <a:lstStyle/>
          <a:p>
            <a:pPr marL="0" indent="0">
              <a:buNone/>
            </a:pPr>
            <a:r>
              <a:rPr lang="en-US" sz="1700" dirty="0"/>
              <a:t>The Altar of Sacrifice is located in the sanctuary, and it is made of several different colors of marble.  It houses a first class relic of the Apostle St. Peter.</a:t>
            </a:r>
          </a:p>
        </p:txBody>
      </p:sp>
      <p:pic>
        <p:nvPicPr>
          <p:cNvPr id="6" name="Content Placeholder 5">
            <a:extLst>
              <a:ext uri="{FF2B5EF4-FFF2-40B4-BE49-F238E27FC236}">
                <a16:creationId xmlns:a16="http://schemas.microsoft.com/office/drawing/2014/main" id="{2DE82B14-23DF-4431-91BE-689C42BDDE2F}"/>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673749" y="2273733"/>
            <a:ext cx="3716238" cy="4051011"/>
          </a:xfrm>
          <a:prstGeom prst="rect">
            <a:avLst/>
          </a:prstGeom>
        </p:spPr>
      </p:pic>
      <p:pic>
        <p:nvPicPr>
          <p:cNvPr id="5" name="Content Placeholder 4">
            <a:extLst>
              <a:ext uri="{FF2B5EF4-FFF2-40B4-BE49-F238E27FC236}">
                <a16:creationId xmlns:a16="http://schemas.microsoft.com/office/drawing/2014/main" id="{E820AA43-FAB9-B44A-B9A8-A7B1AA4EA095}"/>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a:ext>
            </a:extLst>
          </a:blip>
          <a:srcRect/>
          <a:stretch/>
        </p:blipFill>
        <p:spPr>
          <a:xfrm>
            <a:off x="4719344" y="2276856"/>
            <a:ext cx="6798905" cy="4051011"/>
          </a:xfrm>
          <a:prstGeom prst="rect">
            <a:avLst/>
          </a:prstGeom>
        </p:spPr>
      </p:pic>
    </p:spTree>
    <p:extLst>
      <p:ext uri="{BB962C8B-B14F-4D97-AF65-F5344CB8AC3E}">
        <p14:creationId xmlns:p14="http://schemas.microsoft.com/office/powerpoint/2010/main" val="19656657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a:extLst>
              <a:ext uri="{FF2B5EF4-FFF2-40B4-BE49-F238E27FC236}">
                <a16:creationId xmlns:a16="http://schemas.microsoft.com/office/drawing/2014/main" id="{86D47275-7DA8-274E-ABC5-5FCBF4830A29}"/>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a:ext>
            </a:extLst>
          </a:blip>
          <a:srcRect r="-1" b="-1"/>
          <a:stretch/>
        </p:blipFill>
        <p:spPr>
          <a:xfrm>
            <a:off x="320040" y="320040"/>
            <a:ext cx="11548872" cy="4303462"/>
          </a:xfrm>
          <a:prstGeom prst="rect">
            <a:avLst/>
          </a:prstGeom>
        </p:spPr>
      </p:pic>
      <p:sp>
        <p:nvSpPr>
          <p:cNvPr id="17" name="Rectangle 16">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841248" y="5009083"/>
            <a:ext cx="2889504" cy="1345997"/>
          </a:xfrm>
        </p:spPr>
        <p:txBody>
          <a:bodyPr vert="horz" lIns="91440" tIns="45720" rIns="91440" bIns="45720" rtlCol="0" anchor="ctr">
            <a:normAutofit/>
          </a:bodyPr>
          <a:lstStyle/>
          <a:p>
            <a:r>
              <a:rPr lang="en-US" sz="2600" dirty="0">
                <a:solidFill>
                  <a:schemeClr val="bg1"/>
                </a:solidFill>
              </a:rPr>
              <a:t>Railing</a:t>
            </a:r>
            <a:br>
              <a:rPr lang="en-US" sz="2600" dirty="0">
                <a:solidFill>
                  <a:schemeClr val="bg1"/>
                </a:solidFill>
              </a:rPr>
            </a:br>
            <a:br>
              <a:rPr lang="en-US" sz="2600" dirty="0">
                <a:solidFill>
                  <a:schemeClr val="bg1"/>
                </a:solidFill>
              </a:rPr>
            </a:br>
            <a:r>
              <a:rPr lang="en-US" sz="1400" dirty="0">
                <a:solidFill>
                  <a:schemeClr val="bg1"/>
                </a:solidFill>
              </a:rPr>
              <a:t>Communion and Shrines</a:t>
            </a:r>
            <a:endParaRPr lang="en-US" sz="2600" dirty="0">
              <a:solidFill>
                <a:schemeClr val="bg1"/>
              </a:solidFill>
            </a:endParaRPr>
          </a:p>
        </p:txBody>
      </p:sp>
      <p:cxnSp>
        <p:nvCxnSpPr>
          <p:cNvPr id="19" name="Straight Connector 18">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5DE2AE61-0A47-49FA-9C88-6CD3E755C9A3}"/>
              </a:ext>
            </a:extLst>
          </p:cNvPr>
          <p:cNvSpPr>
            <a:spLocks noGrp="1"/>
          </p:cNvSpPr>
          <p:nvPr>
            <p:ph type="body" sz="half" idx="2"/>
          </p:nvPr>
        </p:nvSpPr>
        <p:spPr>
          <a:xfrm>
            <a:off x="4379976" y="5009083"/>
            <a:ext cx="6976872" cy="1345997"/>
          </a:xfrm>
        </p:spPr>
        <p:txBody>
          <a:bodyPr vert="horz" lIns="91440" tIns="45720" rIns="91440" bIns="45720" rtlCol="0" anchor="ctr">
            <a:normAutofit/>
          </a:bodyPr>
          <a:lstStyle/>
          <a:p>
            <a:r>
              <a:rPr lang="en-US" sz="1700" dirty="0">
                <a:solidFill>
                  <a:schemeClr val="bg1"/>
                </a:solidFill>
              </a:rPr>
              <a:t>Our Altar Rail is a rare and exceptional antique rail from the recently-closed St. Peter Catholic Church in Hartford, CT.  St. Peter Church is a Gothic-style church and was the oldest Catholic Church in the state of Connecticut.  It is comprised of marble, mahogany and polished brass and spans over fifty-five feet and has four gates.</a:t>
            </a:r>
          </a:p>
        </p:txBody>
      </p:sp>
    </p:spTree>
    <p:extLst>
      <p:ext uri="{BB962C8B-B14F-4D97-AF65-F5344CB8AC3E}">
        <p14:creationId xmlns:p14="http://schemas.microsoft.com/office/powerpoint/2010/main" val="39527477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8" name="Rectangle 37">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object 16">
            <a:extLst>
              <a:ext uri="{FF2B5EF4-FFF2-40B4-BE49-F238E27FC236}">
                <a16:creationId xmlns:a16="http://schemas.microsoft.com/office/drawing/2014/main" id="{45E3D4B8-3A36-3042-B337-34845AF6E0AA}"/>
              </a:ext>
            </a:extLst>
          </p:cNvPr>
          <p:cNvPicPr>
            <a:picLocks noGrp="1"/>
          </p:cNvPicPr>
          <p:nvPr>
            <p:ph type="pic" idx="1"/>
          </p:nvPr>
        </p:nvPicPr>
        <p:blipFill rotWithShape="1">
          <a:blip r:embed="rId2" cstate="print">
            <a:extLst>
              <a:ext uri="{28A0092B-C50C-407E-A947-70E740481C1C}">
                <a14:useLocalDpi xmlns:a14="http://schemas.microsoft.com/office/drawing/2010/main"/>
              </a:ext>
            </a:extLst>
          </a:blip>
          <a:srcRect/>
          <a:stretch/>
        </p:blipFill>
        <p:spPr>
          <a:xfrm>
            <a:off x="0" y="0"/>
            <a:ext cx="8270240" cy="6858000"/>
          </a:xfrm>
          <a:prstGeom prst="rect">
            <a:avLst/>
          </a:prstGeom>
        </p:spPr>
      </p:pic>
      <p:sp>
        <p:nvSpPr>
          <p:cNvPr id="40" name="Rectangle 39">
            <a:extLst>
              <a:ext uri="{FF2B5EF4-FFF2-40B4-BE49-F238E27FC236}">
                <a16:creationId xmlns:a16="http://schemas.microsoft.com/office/drawing/2014/main" id="{E30A3A45-140E-431E-AED0-07EF83631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8395868" y="1161288"/>
            <a:ext cx="3438144" cy="1124712"/>
          </a:xfrm>
        </p:spPr>
        <p:txBody>
          <a:bodyPr vert="horz" lIns="91440" tIns="45720" rIns="91440" bIns="45720" rtlCol="0" anchor="b">
            <a:normAutofit/>
          </a:bodyPr>
          <a:lstStyle/>
          <a:p>
            <a:r>
              <a:rPr lang="en-US" sz="2800"/>
              <a:t>The Pulpit</a:t>
            </a:r>
          </a:p>
        </p:txBody>
      </p:sp>
      <p:sp>
        <p:nvSpPr>
          <p:cNvPr id="44" name="Rectangle 4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id="{5DE2AE61-0A47-49FA-9C88-6CD3E755C9A3}"/>
              </a:ext>
            </a:extLst>
          </p:cNvPr>
          <p:cNvSpPr>
            <a:spLocks noGrp="1"/>
          </p:cNvSpPr>
          <p:nvPr>
            <p:ph type="body" sz="half" idx="2"/>
          </p:nvPr>
        </p:nvSpPr>
        <p:spPr>
          <a:xfrm>
            <a:off x="8395868" y="2718054"/>
            <a:ext cx="3438906" cy="3207258"/>
          </a:xfrm>
        </p:spPr>
        <p:txBody>
          <a:bodyPr vert="horz" lIns="91440" tIns="45720" rIns="91440" bIns="45720" rtlCol="0" anchor="t">
            <a:normAutofit/>
          </a:bodyPr>
          <a:lstStyle/>
          <a:p>
            <a:pPr marL="0" indent="-228600">
              <a:buFont typeface="Arial" panose="020B0604020202020204" pitchFamily="34" charset="0"/>
              <a:buChar char="•"/>
            </a:pPr>
            <a:r>
              <a:rPr lang="en-US" sz="1700"/>
              <a:t>The handcrafted pulpit is located to the left of the Altar of Sacrifice.  It is the principal point of proclamation for the Word of God</a:t>
            </a:r>
          </a:p>
        </p:txBody>
      </p:sp>
    </p:spTree>
    <p:extLst>
      <p:ext uri="{BB962C8B-B14F-4D97-AF65-F5344CB8AC3E}">
        <p14:creationId xmlns:p14="http://schemas.microsoft.com/office/powerpoint/2010/main" val="2075874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58" name="Rectangle 57">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object 16">
            <a:extLst>
              <a:ext uri="{FF2B5EF4-FFF2-40B4-BE49-F238E27FC236}">
                <a16:creationId xmlns:a16="http://schemas.microsoft.com/office/drawing/2014/main" id="{45E3D4B8-3A36-3042-B337-34845AF6E0AA}"/>
              </a:ext>
            </a:extLst>
          </p:cNvPr>
          <p:cNvPicPr>
            <a:picLocks noGrp="1"/>
          </p:cNvPicPr>
          <p:nvPr>
            <p:ph type="pic" idx="1"/>
          </p:nvPr>
        </p:nvPicPr>
        <p:blipFill rotWithShape="1">
          <a:blip r:embed="rId2" cstate="print">
            <a:extLst>
              <a:ext uri="{28A0092B-C50C-407E-A947-70E740481C1C}">
                <a14:useLocalDpi xmlns:a14="http://schemas.microsoft.com/office/drawing/2010/main"/>
              </a:ext>
            </a:extLst>
          </a:blip>
          <a:srcRect/>
          <a:stretch/>
        </p:blipFill>
        <p:spPr>
          <a:xfrm>
            <a:off x="3522468" y="10"/>
            <a:ext cx="8669532" cy="6857990"/>
          </a:xfrm>
          <a:prstGeom prst="rect">
            <a:avLst/>
          </a:prstGeom>
        </p:spPr>
      </p:pic>
      <p:sp>
        <p:nvSpPr>
          <p:cNvPr id="60" name="Rectangle 59">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dirty="0"/>
              <a:t>The Sedilia</a:t>
            </a:r>
          </a:p>
        </p:txBody>
      </p:sp>
      <p:sp>
        <p:nvSpPr>
          <p:cNvPr id="64" name="Rectangle 6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id="{5DE2AE61-0A47-49FA-9C88-6CD3E755C9A3}"/>
              </a:ext>
            </a:extLst>
          </p:cNvPr>
          <p:cNvSpPr>
            <a:spLocks noGrp="1"/>
          </p:cNvSpPr>
          <p:nvPr>
            <p:ph type="body" sz="half" idx="2"/>
          </p:nvPr>
        </p:nvSpPr>
        <p:spPr>
          <a:xfrm>
            <a:off x="371094" y="2718054"/>
            <a:ext cx="3438906" cy="3207258"/>
          </a:xfrm>
        </p:spPr>
        <p:txBody>
          <a:bodyPr vert="horz" lIns="91440" tIns="45720" rIns="91440" bIns="45720" rtlCol="0" anchor="t">
            <a:normAutofit/>
          </a:bodyPr>
          <a:lstStyle/>
          <a:p>
            <a:r>
              <a:rPr lang="en-US" sz="1700" dirty="0"/>
              <a:t>The Sedilia (plural of Latin </a:t>
            </a:r>
            <a:r>
              <a:rPr lang="en-US" sz="1700" dirty="0" err="1"/>
              <a:t>sedile</a:t>
            </a:r>
            <a:r>
              <a:rPr lang="en-US" sz="1700" dirty="0"/>
              <a:t>, “seat”) are the ceremonial seats of the priest, deacon, and subdeacon placed to the south of the altar.  </a:t>
            </a:r>
          </a:p>
          <a:p>
            <a:endParaRPr lang="en-US" sz="1700" dirty="0"/>
          </a:p>
          <a:p>
            <a:r>
              <a:rPr lang="en-US" sz="1700" dirty="0"/>
              <a:t>They were painstakingly hand-crafted from wood for Corpus Christi and evoke the same Gothic architectural principles found throughout the space.</a:t>
            </a:r>
          </a:p>
        </p:txBody>
      </p:sp>
    </p:spTree>
    <p:extLst>
      <p:ext uri="{BB962C8B-B14F-4D97-AF65-F5344CB8AC3E}">
        <p14:creationId xmlns:p14="http://schemas.microsoft.com/office/powerpoint/2010/main" val="18642114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7CCC2-A987-E54C-896A-8478636D28C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Asking Donation</a:t>
            </a:r>
            <a:br>
              <a:rPr lang="en-US" sz="2600" kern="1200" dirty="0">
                <a:solidFill>
                  <a:srgbClr val="FFFFFF"/>
                </a:solidFill>
                <a:latin typeface="+mj-lt"/>
                <a:ea typeface="+mj-ea"/>
                <a:cs typeface="+mj-cs"/>
              </a:rPr>
            </a:br>
            <a:r>
              <a:rPr lang="en-US" sz="2000" i="1" kern="1200" dirty="0">
                <a:solidFill>
                  <a:srgbClr val="FFFFFF"/>
                </a:solidFill>
                <a:latin typeface="+mj-lt"/>
                <a:ea typeface="+mj-ea"/>
                <a:cs typeface="+mj-cs"/>
              </a:rPr>
              <a:t>(the Sanctuary)</a:t>
            </a:r>
            <a:endParaRPr lang="en-US" sz="2600" i="1" kern="1200" dirty="0">
              <a:solidFill>
                <a:srgbClr val="FFFFFF"/>
              </a:solidFill>
              <a:latin typeface="+mj-lt"/>
              <a:ea typeface="+mj-ea"/>
              <a:cs typeface="+mj-cs"/>
            </a:endParaRPr>
          </a:p>
        </p:txBody>
      </p:sp>
      <p:graphicFrame>
        <p:nvGraphicFramePr>
          <p:cNvPr id="14" name="Content Placeholder 13">
            <a:extLst>
              <a:ext uri="{FF2B5EF4-FFF2-40B4-BE49-F238E27FC236}">
                <a16:creationId xmlns:a16="http://schemas.microsoft.com/office/drawing/2014/main" id="{D4A2CA7C-D1C3-3344-BB4C-28B317DE07C7}"/>
              </a:ext>
            </a:extLst>
          </p:cNvPr>
          <p:cNvGraphicFramePr>
            <a:graphicFrameLocks noGrp="1"/>
          </p:cNvGraphicFramePr>
          <p:nvPr>
            <p:ph idx="1"/>
            <p:extLst>
              <p:ext uri="{D42A27DB-BD31-4B8C-83A1-F6EECF244321}">
                <p14:modId xmlns:p14="http://schemas.microsoft.com/office/powerpoint/2010/main" val="2261334238"/>
              </p:ext>
            </p:extLst>
          </p:nvPr>
        </p:nvGraphicFramePr>
        <p:xfrm>
          <a:off x="5082950" y="961812"/>
          <a:ext cx="6149342" cy="4930992"/>
        </p:xfrm>
        <a:graphic>
          <a:graphicData uri="http://schemas.openxmlformats.org/drawingml/2006/table">
            <a:tbl>
              <a:tblPr firstRow="1" bandRow="1">
                <a:tableStyleId>{8EC20E35-A176-4012-BC5E-935CFFF8708E}</a:tableStyleId>
              </a:tblPr>
              <a:tblGrid>
                <a:gridCol w="3292478">
                  <a:extLst>
                    <a:ext uri="{9D8B030D-6E8A-4147-A177-3AD203B41FA5}">
                      <a16:colId xmlns:a16="http://schemas.microsoft.com/office/drawing/2014/main" val="3659964348"/>
                    </a:ext>
                  </a:extLst>
                </a:gridCol>
                <a:gridCol w="1668206">
                  <a:extLst>
                    <a:ext uri="{9D8B030D-6E8A-4147-A177-3AD203B41FA5}">
                      <a16:colId xmlns:a16="http://schemas.microsoft.com/office/drawing/2014/main" val="1445055530"/>
                    </a:ext>
                  </a:extLst>
                </a:gridCol>
                <a:gridCol w="1188658">
                  <a:extLst>
                    <a:ext uri="{9D8B030D-6E8A-4147-A177-3AD203B41FA5}">
                      <a16:colId xmlns:a16="http://schemas.microsoft.com/office/drawing/2014/main" val="981545594"/>
                    </a:ext>
                  </a:extLst>
                </a:gridCol>
              </a:tblGrid>
              <a:tr h="616374">
                <a:tc>
                  <a:txBody>
                    <a:bodyPr/>
                    <a:lstStyle/>
                    <a:p>
                      <a:pPr algn="l" fontAlgn="b"/>
                      <a:r>
                        <a:rPr lang="en-US" sz="1800" u="none" strike="noStrike" dirty="0">
                          <a:effectLst/>
                        </a:rPr>
                        <a:t>The Sanctuary</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ctr" fontAlgn="b"/>
                      <a:r>
                        <a:rPr lang="en-US" sz="1800" u="none" strike="noStrike">
                          <a:effectLst/>
                        </a:rPr>
                        <a:t>Asking Donation</a:t>
                      </a:r>
                      <a:endParaRPr lang="en-US" sz="1800" b="0" i="0" u="none" strike="noStrike">
                        <a:solidFill>
                          <a:srgbClr val="000000"/>
                        </a:solidFill>
                        <a:effectLst/>
                        <a:latin typeface="Calibri" panose="020F0502020204030204" pitchFamily="34" charset="0"/>
                      </a:endParaRPr>
                    </a:p>
                  </a:txBody>
                  <a:tcPr marL="15394" marR="15394" marT="15394" marB="0" anchor="b"/>
                </a:tc>
                <a:tc>
                  <a:txBody>
                    <a:bodyPr/>
                    <a:lstStyle/>
                    <a:p>
                      <a:pPr algn="ctr" fontAlgn="b"/>
                      <a:r>
                        <a:rPr lang="en-US" sz="1800" u="none" strike="noStrike">
                          <a:effectLst/>
                        </a:rPr>
                        <a:t>Needed</a:t>
                      </a:r>
                      <a:endParaRPr lang="en-US" sz="1800" b="0" i="0" u="none" strike="noStrike">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350786806"/>
                  </a:ext>
                </a:extLst>
              </a:tr>
              <a:tr h="616374">
                <a:tc>
                  <a:txBody>
                    <a:bodyPr/>
                    <a:lstStyle/>
                    <a:p>
                      <a:pPr algn="l" fontAlgn="b"/>
                      <a:r>
                        <a:rPr lang="en-US" sz="1800" u="none" strike="noStrike">
                          <a:effectLst/>
                        </a:rPr>
                        <a:t>Reredos</a:t>
                      </a:r>
                      <a:endParaRPr lang="en-US" sz="1800" b="0" i="0" u="none" strike="noStrike">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$85,000 </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a:effectLst/>
                        </a:rPr>
                        <a:t>1</a:t>
                      </a:r>
                      <a:endParaRPr lang="en-US" sz="1800" b="0" i="0" u="none" strike="noStrike">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178920701"/>
                  </a:ext>
                </a:extLst>
              </a:tr>
              <a:tr h="616374">
                <a:tc>
                  <a:txBody>
                    <a:bodyPr/>
                    <a:lstStyle/>
                    <a:p>
                      <a:pPr algn="l" fontAlgn="b"/>
                      <a:r>
                        <a:rPr lang="en-US" sz="1800" u="none" strike="noStrike">
                          <a:effectLst/>
                        </a:rPr>
                        <a:t>Altar of Sacrifice</a:t>
                      </a:r>
                      <a:endParaRPr lang="en-US" sz="1800" b="0" i="0" u="none" strike="noStrike">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 $125,000 </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a:effectLst/>
                        </a:rPr>
                        <a:t>1</a:t>
                      </a:r>
                      <a:endParaRPr lang="en-US" sz="1800" b="0" i="0" u="none" strike="noStrike">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937410878"/>
                  </a:ext>
                </a:extLst>
              </a:tr>
              <a:tr h="616374">
                <a:tc>
                  <a:txBody>
                    <a:bodyPr/>
                    <a:lstStyle/>
                    <a:p>
                      <a:pPr algn="l" fontAlgn="b"/>
                      <a:r>
                        <a:rPr lang="en-US" sz="1800" u="none" strike="noStrike" dirty="0">
                          <a:effectLst/>
                        </a:rPr>
                        <a:t>Communion Rail</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 $50,000 </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a:effectLst/>
                        </a:rPr>
                        <a:t>1</a:t>
                      </a:r>
                      <a:endParaRPr lang="en-US" sz="1800" b="0" i="0" u="none" strike="noStrike">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1610080788"/>
                  </a:ext>
                </a:extLst>
              </a:tr>
              <a:tr h="616374">
                <a:tc>
                  <a:txBody>
                    <a:bodyPr/>
                    <a:lstStyle/>
                    <a:p>
                      <a:pPr algn="l" fontAlgn="b"/>
                      <a:r>
                        <a:rPr lang="en-US" sz="1800" u="none" strike="noStrike">
                          <a:effectLst/>
                        </a:rPr>
                        <a:t>Blessed Mother Shrine Railing</a:t>
                      </a:r>
                      <a:endParaRPr lang="en-US" sz="1800" b="0" i="0" u="none" strike="noStrike">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 $20,000 </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1</a:t>
                      </a:r>
                      <a:endParaRPr lang="en-US" sz="1800" b="0" i="0" u="none" strike="noStrike" dirty="0">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2576407551"/>
                  </a:ext>
                </a:extLst>
              </a:tr>
              <a:tr h="616374">
                <a:tc>
                  <a:txBody>
                    <a:bodyPr/>
                    <a:lstStyle/>
                    <a:p>
                      <a:pPr algn="l" fontAlgn="b"/>
                      <a:r>
                        <a:rPr lang="en-US" sz="1800" u="none" strike="noStrike">
                          <a:effectLst/>
                        </a:rPr>
                        <a:t>St. Joseph Shrine Railing</a:t>
                      </a:r>
                      <a:endParaRPr lang="en-US" sz="1800" b="0" i="0" u="none" strike="noStrike">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 $20,000 </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1</a:t>
                      </a:r>
                      <a:endParaRPr lang="en-US" sz="1800" b="0" i="0" u="none" strike="noStrike" dirty="0">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296152253"/>
                  </a:ext>
                </a:extLst>
              </a:tr>
              <a:tr h="616374">
                <a:tc>
                  <a:txBody>
                    <a:bodyPr/>
                    <a:lstStyle/>
                    <a:p>
                      <a:pPr algn="l" fontAlgn="b"/>
                      <a:r>
                        <a:rPr lang="en-US" sz="1800" u="none" strike="noStrike">
                          <a:effectLst/>
                        </a:rPr>
                        <a:t>Pulpit</a:t>
                      </a:r>
                      <a:endParaRPr lang="en-US" sz="1800" b="0" i="0" u="none" strike="noStrike">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 $40,000 </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a:effectLst/>
                        </a:rPr>
                        <a:t>1</a:t>
                      </a:r>
                      <a:endParaRPr lang="en-US" sz="1800" b="0" i="0" u="none" strike="noStrike">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203995572"/>
                  </a:ext>
                </a:extLst>
              </a:tr>
              <a:tr h="616374">
                <a:tc>
                  <a:txBody>
                    <a:bodyPr/>
                    <a:lstStyle/>
                    <a:p>
                      <a:pPr algn="l" fontAlgn="b"/>
                      <a:r>
                        <a:rPr lang="en-US" sz="1800" u="none" strike="noStrike">
                          <a:effectLst/>
                        </a:rPr>
                        <a:t>Sedilia</a:t>
                      </a:r>
                      <a:endParaRPr lang="en-US" sz="1800" b="0" i="0" u="none" strike="noStrike">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 $22,500 </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1</a:t>
                      </a:r>
                      <a:endParaRPr lang="en-US" sz="1800" b="0" i="0" u="none" strike="noStrike" dirty="0">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3897394574"/>
                  </a:ext>
                </a:extLst>
              </a:tr>
            </a:tbl>
          </a:graphicData>
        </a:graphic>
      </p:graphicFrame>
    </p:spTree>
    <p:extLst>
      <p:ext uri="{BB962C8B-B14F-4D97-AF65-F5344CB8AC3E}">
        <p14:creationId xmlns:p14="http://schemas.microsoft.com/office/powerpoint/2010/main" val="21372067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AB68974-16FA-EA4F-A730-088627FF0924}"/>
              </a:ext>
            </a:extLst>
          </p:cNvPr>
          <p:cNvSpPr>
            <a:spLocks noGrp="1"/>
          </p:cNvSpPr>
          <p:nvPr>
            <p:ph type="ctrTitle"/>
          </p:nvPr>
        </p:nvSpPr>
        <p:spPr>
          <a:xfrm>
            <a:off x="1537097" y="1428750"/>
            <a:ext cx="9117807" cy="2105026"/>
          </a:xfrm>
        </p:spPr>
        <p:txBody>
          <a:bodyPr>
            <a:normAutofit/>
          </a:bodyPr>
          <a:lstStyle/>
          <a:p>
            <a:r>
              <a:rPr lang="en-US" dirty="0"/>
              <a:t>The Celebration</a:t>
            </a:r>
          </a:p>
        </p:txBody>
      </p:sp>
      <p:sp>
        <p:nvSpPr>
          <p:cNvPr id="5" name="Subtitle 4">
            <a:extLst>
              <a:ext uri="{FF2B5EF4-FFF2-40B4-BE49-F238E27FC236}">
                <a16:creationId xmlns:a16="http://schemas.microsoft.com/office/drawing/2014/main" id="{3C4F8612-814A-674A-92A4-2CF704CDB4CF}"/>
              </a:ext>
            </a:extLst>
          </p:cNvPr>
          <p:cNvSpPr>
            <a:spLocks noGrp="1"/>
          </p:cNvSpPr>
          <p:nvPr>
            <p:ph type="subTitle" idx="1"/>
          </p:nvPr>
        </p:nvSpPr>
        <p:spPr>
          <a:xfrm>
            <a:off x="1537097" y="3960557"/>
            <a:ext cx="9117807" cy="1097215"/>
          </a:xfrm>
        </p:spPr>
        <p:txBody>
          <a:bodyPr>
            <a:normAutofit/>
          </a:bodyPr>
          <a:lstStyle/>
          <a:p>
            <a:r>
              <a:rPr lang="en-US" dirty="0"/>
              <a:t>Bridal Room | Nativity Figurines | Nativity Stable | Advent Wreath</a:t>
            </a:r>
          </a:p>
        </p:txBody>
      </p:sp>
      <p:cxnSp>
        <p:nvCxnSpPr>
          <p:cNvPr id="14" name="Straight Connector 13">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3762845"/>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5">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3CCF62-D3BA-4389-AE80-868C6E407912}"/>
              </a:ext>
            </a:extLst>
          </p:cNvPr>
          <p:cNvSpPr>
            <a:spLocks noGrp="1"/>
          </p:cNvSpPr>
          <p:nvPr>
            <p:ph type="title"/>
          </p:nvPr>
        </p:nvSpPr>
        <p:spPr>
          <a:xfrm>
            <a:off x="838201" y="365125"/>
            <a:ext cx="5251316" cy="1807305"/>
          </a:xfrm>
        </p:spPr>
        <p:txBody>
          <a:bodyPr>
            <a:normAutofit/>
          </a:bodyPr>
          <a:lstStyle/>
          <a:p>
            <a:r>
              <a:rPr lang="en-US"/>
              <a:t>A Letter from our Pastor</a:t>
            </a:r>
            <a:endParaRPr lang="en-US" dirty="0"/>
          </a:p>
        </p:txBody>
      </p:sp>
      <p:sp>
        <p:nvSpPr>
          <p:cNvPr id="3" name="Content Placeholder 2">
            <a:extLst>
              <a:ext uri="{FF2B5EF4-FFF2-40B4-BE49-F238E27FC236}">
                <a16:creationId xmlns:a16="http://schemas.microsoft.com/office/drawing/2014/main" id="{6341516D-6F55-425D-ADA4-79BDCAE1EFD8}"/>
              </a:ext>
            </a:extLst>
          </p:cNvPr>
          <p:cNvSpPr>
            <a:spLocks noGrp="1"/>
          </p:cNvSpPr>
          <p:nvPr>
            <p:ph idx="1"/>
          </p:nvPr>
        </p:nvSpPr>
        <p:spPr>
          <a:xfrm>
            <a:off x="838200" y="2333297"/>
            <a:ext cx="4619621" cy="3843666"/>
          </a:xfrm>
        </p:spPr>
        <p:txBody>
          <a:bodyPr>
            <a:normAutofit/>
          </a:bodyPr>
          <a:lstStyle/>
          <a:p>
            <a:pPr marL="0" indent="0">
              <a:buNone/>
            </a:pPr>
            <a:r>
              <a:rPr lang="en-US" sz="1100" i="1">
                <a:latin typeface="Times New Roman" panose="02020603050405020304" pitchFamily="18" charset="0"/>
                <a:cs typeface="Times New Roman" panose="02020603050405020304" pitchFamily="18" charset="0"/>
              </a:rPr>
              <a:t>Dear Parishioners,</a:t>
            </a:r>
          </a:p>
          <a:p>
            <a:pPr marL="0" indent="0">
              <a:buNone/>
            </a:pPr>
            <a:r>
              <a:rPr lang="en-US" sz="1100" b="1" i="1">
                <a:latin typeface="Times New Roman" panose="02020603050405020304" pitchFamily="18" charset="0"/>
                <a:cs typeface="Times New Roman" panose="02020603050405020304" pitchFamily="18" charset="0"/>
              </a:rPr>
              <a:t>Praise to Almighty God!</a:t>
            </a:r>
          </a:p>
          <a:p>
            <a:pPr marL="0" indent="0">
              <a:buNone/>
            </a:pPr>
            <a:r>
              <a:rPr lang="en-US" sz="1100" i="1">
                <a:latin typeface="Times New Roman" panose="02020603050405020304" pitchFamily="18" charset="0"/>
                <a:cs typeface="Times New Roman" panose="02020603050405020304" pitchFamily="18" charset="0"/>
              </a:rPr>
              <a:t>We have seen our hope of a church become a reality before our very eyes.</a:t>
            </a:r>
          </a:p>
          <a:p>
            <a:pPr marL="0" indent="0">
              <a:buNone/>
            </a:pPr>
            <a:r>
              <a:rPr lang="en-US" sz="1100" i="1">
                <a:latin typeface="Times New Roman" panose="02020603050405020304" pitchFamily="18" charset="0"/>
                <a:cs typeface="Times New Roman" panose="02020603050405020304" pitchFamily="18" charset="0"/>
              </a:rPr>
              <a:t>So much sacrifice and generosity by so many who call Corpus Christi Church home (and even donors from beyond our parish) have allowed us to be in the strong and encouraging position in which we find ourselves.</a:t>
            </a:r>
          </a:p>
          <a:p>
            <a:pPr marL="0" indent="0">
              <a:buNone/>
            </a:pPr>
            <a:r>
              <a:rPr lang="en-US" sz="1100" i="1">
                <a:latin typeface="Times New Roman" panose="02020603050405020304" pitchFamily="18" charset="0"/>
                <a:cs typeface="Times New Roman" panose="02020603050405020304" pitchFamily="18" charset="0"/>
              </a:rPr>
              <a:t>We have come to the point in our building process when so many of the items that make this sacred space truly sacred either have been or soon will be installed. This booklet is intended to provide an opportunity for parishioners to memorialize and gift specific items that are now or will be present in the church.*</a:t>
            </a:r>
          </a:p>
          <a:p>
            <a:pPr marL="0" indent="0">
              <a:buNone/>
            </a:pPr>
            <a:r>
              <a:rPr lang="en-US" sz="1100" i="1">
                <a:latin typeface="Times New Roman" panose="02020603050405020304" pitchFamily="18" charset="0"/>
                <a:cs typeface="Times New Roman" panose="02020603050405020304" pitchFamily="18" charset="0"/>
              </a:rPr>
              <a:t>As you view these items, please know of my gratitude for your continued support and generosity.</a:t>
            </a:r>
          </a:p>
          <a:p>
            <a:pPr marL="0" indent="0">
              <a:buNone/>
            </a:pPr>
            <a:r>
              <a:rPr lang="en-US" sz="1100" i="1">
                <a:latin typeface="Times New Roman" panose="02020603050405020304" pitchFamily="18" charset="0"/>
                <a:cs typeface="Times New Roman" panose="02020603050405020304" pitchFamily="18" charset="0"/>
              </a:rPr>
              <a:t>Sincerely in Christ,</a:t>
            </a:r>
          </a:p>
          <a:p>
            <a:pPr marL="0" indent="0">
              <a:buNone/>
            </a:pPr>
            <a:r>
              <a:rPr lang="en-US" sz="1100" i="1">
                <a:latin typeface="Times New Roman" panose="02020603050405020304" pitchFamily="18" charset="0"/>
                <a:cs typeface="Times New Roman" panose="02020603050405020304" pitchFamily="18" charset="0"/>
              </a:rPr>
              <a:t>Fr. Taylor</a:t>
            </a:r>
          </a:p>
          <a:p>
            <a:pPr marL="0" indent="0">
              <a:buNone/>
            </a:pPr>
            <a:r>
              <a:rPr lang="en-US" sz="1100" b="1" i="1">
                <a:latin typeface="Times New Roman" panose="02020603050405020304" pitchFamily="18" charset="0"/>
                <a:cs typeface="Times New Roman" panose="02020603050405020304" pitchFamily="18" charset="0"/>
              </a:rPr>
              <a:t>St. Joseph, Faithful Guardian of Christ, pray for us!</a:t>
            </a:r>
          </a:p>
        </p:txBody>
      </p:sp>
      <p:pic>
        <p:nvPicPr>
          <p:cNvPr id="26" name="object 5">
            <a:extLst>
              <a:ext uri="{FF2B5EF4-FFF2-40B4-BE49-F238E27FC236}">
                <a16:creationId xmlns:a16="http://schemas.microsoft.com/office/drawing/2014/main" id="{951A6B67-2ABF-8143-8F15-C38801DE2F28}"/>
              </a:ext>
            </a:extLst>
          </p:cNvPr>
          <p:cNvPicPr/>
          <p:nvPr/>
        </p:nvPicPr>
        <p:blipFill rotWithShape="1">
          <a:blip r:embed="rId2">
            <a:extLst>
              <a:ext uri="{28A0092B-C50C-407E-A947-70E740481C1C}">
                <a14:useLocalDpi xmlns:a14="http://schemas.microsoft.com/office/drawing/2010/main" val="0"/>
              </a:ext>
            </a:extLst>
          </a:blip>
          <a:srcRect r="-1" b="33004"/>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655722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7" name="Rectangle 16">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ject 6" descr="Dress collection on hanger">
            <a:extLst>
              <a:ext uri="{FF2B5EF4-FFF2-40B4-BE49-F238E27FC236}">
                <a16:creationId xmlns:a16="http://schemas.microsoft.com/office/drawing/2014/main" id="{7A1025F4-A630-B545-9863-60C6A8A1C772}"/>
              </a:ext>
            </a:extLst>
          </p:cNvPr>
          <p:cNvPicPr/>
          <p:nvPr/>
        </p:nvPicPr>
        <p:blipFill rotWithShape="1">
          <a:blip r:embed="rId2" cstate="print">
            <a:extLst>
              <a:ext uri="{28A0092B-C50C-407E-A947-70E740481C1C}">
                <a14:useLocalDpi xmlns:a14="http://schemas.microsoft.com/office/drawing/2010/main"/>
              </a:ext>
            </a:extLst>
          </a:blip>
          <a:srcRect/>
          <a:stretch/>
        </p:blipFill>
        <p:spPr>
          <a:xfrm>
            <a:off x="3522468" y="10"/>
            <a:ext cx="8669532" cy="6857990"/>
          </a:xfrm>
          <a:prstGeom prst="rect">
            <a:avLst/>
          </a:prstGeom>
        </p:spPr>
      </p:pic>
      <p:sp>
        <p:nvSpPr>
          <p:cNvPr id="19" name="Rectangle 18">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a:t>Bridal Room</a:t>
            </a:r>
          </a:p>
        </p:txBody>
      </p:sp>
      <p:sp>
        <p:nvSpPr>
          <p:cNvPr id="23" name="Rectangle 22">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371094" y="2718054"/>
            <a:ext cx="3438906" cy="3207258"/>
          </a:xfrm>
        </p:spPr>
        <p:txBody>
          <a:bodyPr vert="horz" lIns="91440" tIns="45720" rIns="91440" bIns="45720" rtlCol="0" anchor="t">
            <a:normAutofit/>
          </a:bodyPr>
          <a:lstStyle/>
          <a:p>
            <a:r>
              <a:rPr lang="en-US" sz="1700" spc="10" dirty="0"/>
              <a:t>Our bridal room provides a place of privacy for the final preparations of the bride and her party before their celebration of the Mass of Holy Matrimony and receipt of the Blessed Sacrament of Marriage.</a:t>
            </a:r>
            <a:endParaRPr lang="en-US" sz="1700" dirty="0"/>
          </a:p>
          <a:p>
            <a:pPr indent="-228600">
              <a:buFont typeface="Arial" panose="020B0604020202020204" pitchFamily="34" charset="0"/>
              <a:buChar char="•"/>
            </a:pPr>
            <a:endParaRPr lang="en-US" sz="1700" dirty="0"/>
          </a:p>
        </p:txBody>
      </p:sp>
    </p:spTree>
    <p:extLst>
      <p:ext uri="{BB962C8B-B14F-4D97-AF65-F5344CB8AC3E}">
        <p14:creationId xmlns:p14="http://schemas.microsoft.com/office/powerpoint/2010/main" val="6668162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5" name="Rectangle 34">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ject 6">
            <a:extLst>
              <a:ext uri="{FF2B5EF4-FFF2-40B4-BE49-F238E27FC236}">
                <a16:creationId xmlns:a16="http://schemas.microsoft.com/office/drawing/2014/main" id="{7A1025F4-A630-B545-9863-60C6A8A1C772}"/>
              </a:ext>
            </a:extLst>
          </p:cNvPr>
          <p:cNvPicPr/>
          <p:nvPr/>
        </p:nvPicPr>
        <p:blipFill rotWithShape="1">
          <a:blip r:embed="rId2" cstate="print">
            <a:extLst>
              <a:ext uri="{28A0092B-C50C-407E-A947-70E740481C1C}">
                <a14:useLocalDpi xmlns:a14="http://schemas.microsoft.com/office/drawing/2010/main"/>
              </a:ext>
            </a:extLst>
          </a:blip>
          <a:srcRect/>
          <a:stretch/>
        </p:blipFill>
        <p:spPr>
          <a:xfrm>
            <a:off x="3522468" y="10"/>
            <a:ext cx="8669532" cy="6857990"/>
          </a:xfrm>
          <a:prstGeom prst="rect">
            <a:avLst/>
          </a:prstGeom>
        </p:spPr>
      </p:pic>
      <p:sp>
        <p:nvSpPr>
          <p:cNvPr id="37" name="Rectangle 36">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a:t>Nativity Figurines</a:t>
            </a:r>
          </a:p>
        </p:txBody>
      </p:sp>
      <p:sp>
        <p:nvSpPr>
          <p:cNvPr id="41" name="Rectangle 40">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371093" y="2718054"/>
            <a:ext cx="4416060" cy="3207258"/>
          </a:xfrm>
        </p:spPr>
        <p:txBody>
          <a:bodyPr vert="horz" lIns="91440" tIns="45720" rIns="91440" bIns="45720" rtlCol="0" anchor="t">
            <a:normAutofit fontScale="92500" lnSpcReduction="10000"/>
          </a:bodyPr>
          <a:lstStyle/>
          <a:p>
            <a:r>
              <a:rPr lang="en-US" dirty="0"/>
              <a:t>These figures were originally manufactured by Joseph </a:t>
            </a:r>
            <a:r>
              <a:rPr lang="en-US" dirty="0" err="1"/>
              <a:t>Poli</a:t>
            </a:r>
            <a:r>
              <a:rPr lang="en-US" dirty="0"/>
              <a:t> &amp; Company .</a:t>
            </a:r>
          </a:p>
          <a:p>
            <a:r>
              <a:rPr lang="en-US" dirty="0"/>
              <a:t>The company was established in 1890 and specialized in church interior decorating which included statuary, altars, railings, fonts, and sacramental robes. The company was founded by Joseph </a:t>
            </a:r>
            <a:r>
              <a:rPr lang="en-US" dirty="0" err="1"/>
              <a:t>Poli</a:t>
            </a:r>
            <a:r>
              <a:rPr lang="en-US" dirty="0"/>
              <a:t> who was an Italian immigrant. He worked for various plaster studios in the US before opening his sculpture studio in Pittsburg, PA. He passed in 1917. </a:t>
            </a:r>
          </a:p>
          <a:p>
            <a:r>
              <a:rPr lang="en-US" dirty="0"/>
              <a:t>Another article specifically about these nativity sets stated that the sets were fabricated with traditional plaster which was typical of nativity sets for centuries, and </a:t>
            </a:r>
            <a:r>
              <a:rPr lang="en-US" dirty="0" err="1"/>
              <a:t>Poli</a:t>
            </a:r>
            <a:r>
              <a:rPr lang="en-US" dirty="0"/>
              <a:t> sets in particular are harder to come by these days.  As the company no longer exists, they are no longer produced.  </a:t>
            </a:r>
          </a:p>
        </p:txBody>
      </p:sp>
    </p:spTree>
    <p:extLst>
      <p:ext uri="{BB962C8B-B14F-4D97-AF65-F5344CB8AC3E}">
        <p14:creationId xmlns:p14="http://schemas.microsoft.com/office/powerpoint/2010/main" val="331316658"/>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4"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ject 6" descr="A flock of sheep in a stable - Joseph Augustus Knip ...">
            <a:extLst>
              <a:ext uri="{FF2B5EF4-FFF2-40B4-BE49-F238E27FC236}">
                <a16:creationId xmlns:a16="http://schemas.microsoft.com/office/drawing/2014/main" id="{7A1025F4-A630-B545-9863-60C6A8A1C772}"/>
              </a:ext>
            </a:extLst>
          </p:cNvPr>
          <p:cNvPicPr/>
          <p:nvPr/>
        </p:nvPicPr>
        <p:blipFill rotWithShape="1">
          <a:blip r:embed="rId2" cstate="print">
            <a:alphaModFix amt="40000"/>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p:blipFill>
        <p:spPr>
          <a:xfrm>
            <a:off x="20" y="10"/>
            <a:ext cx="12191979" cy="6857990"/>
          </a:xfrm>
          <a:prstGeom prst="rect">
            <a:avLst/>
          </a:prstGeom>
        </p:spPr>
      </p:pic>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841249" y="941832"/>
            <a:ext cx="10506456" cy="2057400"/>
          </a:xfrm>
        </p:spPr>
        <p:txBody>
          <a:bodyPr vert="horz" lIns="91440" tIns="45720" rIns="91440" bIns="45720" rtlCol="0" anchor="b">
            <a:normAutofit/>
          </a:bodyPr>
          <a:lstStyle/>
          <a:p>
            <a:r>
              <a:rPr lang="en-US" sz="5000" dirty="0"/>
              <a:t>Wooden Stable</a:t>
            </a:r>
          </a:p>
        </p:txBody>
      </p:sp>
      <p:sp>
        <p:nvSpPr>
          <p:cNvPr id="28" name="Rectangle 2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841248" y="3502152"/>
            <a:ext cx="10506456" cy="2670048"/>
          </a:xfrm>
        </p:spPr>
        <p:txBody>
          <a:bodyPr vert="horz" lIns="91440" tIns="45720" rIns="91440" bIns="45720" rtlCol="0">
            <a:normAutofit/>
          </a:bodyPr>
          <a:lstStyle/>
          <a:p>
            <a:r>
              <a:rPr lang="en-US" sz="2000" dirty="0"/>
              <a:t>In preparation for our first display of the nativity in our new church, a parishioner is building a wooden stable to house the scene throughout our preparation for, and celebration of, the coming of our Lord, Jesus Christ.</a:t>
            </a:r>
          </a:p>
        </p:txBody>
      </p:sp>
      <p:sp>
        <p:nvSpPr>
          <p:cNvPr id="3" name="TextBox 2">
            <a:extLst>
              <a:ext uri="{FF2B5EF4-FFF2-40B4-BE49-F238E27FC236}">
                <a16:creationId xmlns:a16="http://schemas.microsoft.com/office/drawing/2014/main" id="{6A8AC0D2-60C4-3849-BF23-239AF97EDDFC}"/>
              </a:ext>
            </a:extLst>
          </p:cNvPr>
          <p:cNvSpPr txBox="1"/>
          <p:nvPr/>
        </p:nvSpPr>
        <p:spPr>
          <a:xfrm>
            <a:off x="9732671" y="6657945"/>
            <a:ext cx="245932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wikigallery.org/wiki/painting_274323/Joseph-Augustus-Knip/A-flock-of-sheep-in-a-stable">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26503276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4" name="Rectangle 23">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ject 6">
            <a:extLst>
              <a:ext uri="{FF2B5EF4-FFF2-40B4-BE49-F238E27FC236}">
                <a16:creationId xmlns:a16="http://schemas.microsoft.com/office/drawing/2014/main" id="{7A1025F4-A630-B545-9863-60C6A8A1C772}"/>
              </a:ext>
            </a:extLst>
          </p:cNvPr>
          <p:cNvPicPr/>
          <p:nvPr/>
        </p:nvPicPr>
        <p:blipFill rotWithShape="1">
          <a:blip r:embed="rId2" cstate="print">
            <a:extLst>
              <a:ext uri="{28A0092B-C50C-407E-A947-70E740481C1C}">
                <a14:useLocalDpi xmlns:a14="http://schemas.microsoft.com/office/drawing/2010/main"/>
              </a:ext>
            </a:extLst>
          </a:blip>
          <a:srcRect r="-1"/>
          <a:stretch/>
        </p:blipFill>
        <p:spPr>
          <a:xfrm>
            <a:off x="20" y="10"/>
            <a:ext cx="8668492" cy="6857990"/>
          </a:xfrm>
          <a:prstGeom prst="rect">
            <a:avLst/>
          </a:prstGeom>
        </p:spPr>
      </p:pic>
      <p:sp>
        <p:nvSpPr>
          <p:cNvPr id="26" name="Rectangle 25">
            <a:extLst>
              <a:ext uri="{FF2B5EF4-FFF2-40B4-BE49-F238E27FC236}">
                <a16:creationId xmlns:a16="http://schemas.microsoft.com/office/drawing/2014/main" id="{E30A3A45-140E-431E-AED0-07EF83631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8395868" y="1161288"/>
            <a:ext cx="3438144" cy="1124712"/>
          </a:xfrm>
        </p:spPr>
        <p:txBody>
          <a:bodyPr vert="horz" lIns="91440" tIns="45720" rIns="91440" bIns="45720" rtlCol="0" anchor="b">
            <a:normAutofit/>
          </a:bodyPr>
          <a:lstStyle/>
          <a:p>
            <a:r>
              <a:rPr lang="en-US" sz="2800"/>
              <a:t>Advent Wreath Stand</a:t>
            </a:r>
          </a:p>
        </p:txBody>
      </p:sp>
      <p:sp>
        <p:nvSpPr>
          <p:cNvPr id="30" name="Rectangle 2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8395868" y="2718054"/>
            <a:ext cx="3438906" cy="3207258"/>
          </a:xfrm>
        </p:spPr>
        <p:txBody>
          <a:bodyPr vert="horz" lIns="91440" tIns="45720" rIns="91440" bIns="45720" rtlCol="0" anchor="t">
            <a:normAutofit/>
          </a:bodyPr>
          <a:lstStyle/>
          <a:p>
            <a:r>
              <a:rPr lang="en-US" sz="1700" spc="10" dirty="0"/>
              <a:t>As we move to celebrate our first Advent season in our new church, we’ve acquired this beautiful stand to hold our Advent Wreath throughout the season.</a:t>
            </a:r>
            <a:endParaRPr lang="en-US" sz="1700" dirty="0"/>
          </a:p>
          <a:p>
            <a:pPr indent="-228600">
              <a:buFont typeface="Arial" panose="020B0604020202020204" pitchFamily="34" charset="0"/>
              <a:buChar char="•"/>
            </a:pPr>
            <a:endParaRPr lang="en-US" sz="1700" dirty="0"/>
          </a:p>
        </p:txBody>
      </p:sp>
    </p:spTree>
    <p:extLst>
      <p:ext uri="{BB962C8B-B14F-4D97-AF65-F5344CB8AC3E}">
        <p14:creationId xmlns:p14="http://schemas.microsoft.com/office/powerpoint/2010/main" val="9733071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7CCC2-A987-E54C-896A-8478636D28C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Asking Donation</a:t>
            </a:r>
            <a:br>
              <a:rPr lang="en-US" sz="2600" kern="1200" dirty="0">
                <a:solidFill>
                  <a:srgbClr val="FFFFFF"/>
                </a:solidFill>
                <a:latin typeface="+mj-lt"/>
                <a:ea typeface="+mj-ea"/>
                <a:cs typeface="+mj-cs"/>
              </a:rPr>
            </a:br>
            <a:r>
              <a:rPr lang="en-US" sz="2000" i="1" kern="1200" dirty="0">
                <a:solidFill>
                  <a:srgbClr val="FFFFFF"/>
                </a:solidFill>
                <a:latin typeface="+mj-lt"/>
                <a:ea typeface="+mj-ea"/>
                <a:cs typeface="+mj-cs"/>
              </a:rPr>
              <a:t>(the celebration)</a:t>
            </a:r>
            <a:endParaRPr lang="en-US" sz="2600" i="1" kern="1200" dirty="0">
              <a:solidFill>
                <a:srgbClr val="FFFFFF"/>
              </a:solidFill>
              <a:latin typeface="+mj-lt"/>
              <a:ea typeface="+mj-ea"/>
              <a:cs typeface="+mj-cs"/>
            </a:endParaRPr>
          </a:p>
        </p:txBody>
      </p:sp>
      <p:graphicFrame>
        <p:nvGraphicFramePr>
          <p:cNvPr id="5" name="Content Placeholder 4">
            <a:extLst>
              <a:ext uri="{FF2B5EF4-FFF2-40B4-BE49-F238E27FC236}">
                <a16:creationId xmlns:a16="http://schemas.microsoft.com/office/drawing/2014/main" id="{4CC50105-CC56-8840-861F-5C26E1360E1C}"/>
              </a:ext>
            </a:extLst>
          </p:cNvPr>
          <p:cNvGraphicFramePr>
            <a:graphicFrameLocks noGrp="1"/>
          </p:cNvGraphicFramePr>
          <p:nvPr>
            <p:ph idx="1"/>
            <p:extLst>
              <p:ext uri="{D42A27DB-BD31-4B8C-83A1-F6EECF244321}">
                <p14:modId xmlns:p14="http://schemas.microsoft.com/office/powerpoint/2010/main" val="580555898"/>
              </p:ext>
            </p:extLst>
          </p:nvPr>
        </p:nvGraphicFramePr>
        <p:xfrm>
          <a:off x="4551174" y="2235137"/>
          <a:ext cx="6792329" cy="2465496"/>
        </p:xfrm>
        <a:graphic>
          <a:graphicData uri="http://schemas.openxmlformats.org/drawingml/2006/table">
            <a:tbl>
              <a:tblPr firstRow="1" bandRow="1">
                <a:tableStyleId>{8EC20E35-A176-4012-BC5E-935CFFF8708E}</a:tableStyleId>
              </a:tblPr>
              <a:tblGrid>
                <a:gridCol w="3122372">
                  <a:extLst>
                    <a:ext uri="{9D8B030D-6E8A-4147-A177-3AD203B41FA5}">
                      <a16:colId xmlns:a16="http://schemas.microsoft.com/office/drawing/2014/main" val="52632788"/>
                    </a:ext>
                  </a:extLst>
                </a:gridCol>
                <a:gridCol w="2221459">
                  <a:extLst>
                    <a:ext uri="{9D8B030D-6E8A-4147-A177-3AD203B41FA5}">
                      <a16:colId xmlns:a16="http://schemas.microsoft.com/office/drawing/2014/main" val="3937633010"/>
                    </a:ext>
                  </a:extLst>
                </a:gridCol>
                <a:gridCol w="1448498">
                  <a:extLst>
                    <a:ext uri="{9D8B030D-6E8A-4147-A177-3AD203B41FA5}">
                      <a16:colId xmlns:a16="http://schemas.microsoft.com/office/drawing/2014/main" val="2049352173"/>
                    </a:ext>
                  </a:extLst>
                </a:gridCol>
              </a:tblGrid>
              <a:tr h="821832">
                <a:tc>
                  <a:txBody>
                    <a:bodyPr/>
                    <a:lstStyle/>
                    <a:p>
                      <a:pPr algn="l" fontAlgn="b"/>
                      <a:r>
                        <a:rPr lang="en-US" sz="2400" u="none" strike="noStrike">
                          <a:effectLst/>
                        </a:rPr>
                        <a:t>The Celebration</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ctr" fontAlgn="b"/>
                      <a:r>
                        <a:rPr lang="en-US" sz="2400" u="none" strike="noStrike">
                          <a:effectLst/>
                        </a:rPr>
                        <a:t>Asking Donation</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ctr" fontAlgn="b"/>
                      <a:r>
                        <a:rPr lang="en-US" sz="2400" u="none" strike="noStrike">
                          <a:effectLst/>
                        </a:rPr>
                        <a:t>Needed</a:t>
                      </a:r>
                      <a:endParaRPr lang="en-US" sz="2400" b="0" i="0" u="none" strike="noStrike">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49326555"/>
                  </a:ext>
                </a:extLst>
              </a:tr>
              <a:tr h="821832">
                <a:tc>
                  <a:txBody>
                    <a:bodyPr/>
                    <a:lstStyle/>
                    <a:p>
                      <a:pPr algn="l" fontAlgn="b"/>
                      <a:r>
                        <a:rPr lang="en-US" sz="2400" u="none" strike="noStrike">
                          <a:effectLst/>
                        </a:rPr>
                        <a:t>Bridal Room</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 $20,000 </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a:effectLst/>
                        </a:rPr>
                        <a:t>1</a:t>
                      </a:r>
                      <a:endParaRPr lang="en-US" sz="2400" b="0" i="0" u="none" strike="noStrike">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1659338724"/>
                  </a:ext>
                </a:extLst>
              </a:tr>
              <a:tr h="821832">
                <a:tc>
                  <a:txBody>
                    <a:bodyPr/>
                    <a:lstStyle/>
                    <a:p>
                      <a:pPr algn="l" fontAlgn="b"/>
                      <a:r>
                        <a:rPr lang="en-US" sz="2400" u="none" strike="noStrike" dirty="0">
                          <a:effectLst/>
                        </a:rPr>
                        <a:t>The Nativity Figurines</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 $15,000 </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1</a:t>
                      </a:r>
                      <a:endParaRPr lang="en-US" sz="2400" b="0" i="0" u="none" strike="noStrike" dirty="0">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1135440463"/>
                  </a:ext>
                </a:extLst>
              </a:tr>
            </a:tbl>
          </a:graphicData>
        </a:graphic>
      </p:graphicFrame>
    </p:spTree>
    <p:extLst>
      <p:ext uri="{BB962C8B-B14F-4D97-AF65-F5344CB8AC3E}">
        <p14:creationId xmlns:p14="http://schemas.microsoft.com/office/powerpoint/2010/main" val="323180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AB68974-16FA-EA4F-A730-088627FF0924}"/>
              </a:ext>
            </a:extLst>
          </p:cNvPr>
          <p:cNvSpPr>
            <a:spLocks noGrp="1"/>
          </p:cNvSpPr>
          <p:nvPr>
            <p:ph type="ctrTitle"/>
          </p:nvPr>
        </p:nvSpPr>
        <p:spPr>
          <a:xfrm>
            <a:off x="1537097" y="1428750"/>
            <a:ext cx="9117807" cy="2105026"/>
          </a:xfrm>
        </p:spPr>
        <p:txBody>
          <a:bodyPr>
            <a:normAutofit/>
          </a:bodyPr>
          <a:lstStyle/>
          <a:p>
            <a:r>
              <a:rPr lang="en-US" dirty="0"/>
              <a:t>The Music</a:t>
            </a:r>
          </a:p>
        </p:txBody>
      </p:sp>
      <p:sp>
        <p:nvSpPr>
          <p:cNvPr id="5" name="Subtitle 4">
            <a:extLst>
              <a:ext uri="{FF2B5EF4-FFF2-40B4-BE49-F238E27FC236}">
                <a16:creationId xmlns:a16="http://schemas.microsoft.com/office/drawing/2014/main" id="{3C4F8612-814A-674A-92A4-2CF704CDB4CF}"/>
              </a:ext>
            </a:extLst>
          </p:cNvPr>
          <p:cNvSpPr>
            <a:spLocks noGrp="1"/>
          </p:cNvSpPr>
          <p:nvPr>
            <p:ph type="subTitle" idx="1"/>
          </p:nvPr>
        </p:nvSpPr>
        <p:spPr>
          <a:xfrm>
            <a:off x="1537097" y="3960557"/>
            <a:ext cx="9117807" cy="1097215"/>
          </a:xfrm>
        </p:spPr>
        <p:txBody>
          <a:bodyPr>
            <a:normAutofit/>
          </a:bodyPr>
          <a:lstStyle/>
          <a:p>
            <a:r>
              <a:rPr lang="en-US" dirty="0"/>
              <a:t>Choir Loft Risers | Sound System</a:t>
            </a:r>
          </a:p>
          <a:p>
            <a:r>
              <a:rPr lang="en-US" dirty="0"/>
              <a:t>Organ | Bronze Choir Railing</a:t>
            </a:r>
          </a:p>
        </p:txBody>
      </p:sp>
      <p:cxnSp>
        <p:nvCxnSpPr>
          <p:cNvPr id="14" name="Straight Connector 13">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8199948"/>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4" name="Rectangle 23">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ject 6" descr="Music sheet">
            <a:extLst>
              <a:ext uri="{FF2B5EF4-FFF2-40B4-BE49-F238E27FC236}">
                <a16:creationId xmlns:a16="http://schemas.microsoft.com/office/drawing/2014/main" id="{7A1025F4-A630-B545-9863-60C6A8A1C772}"/>
              </a:ext>
            </a:extLst>
          </p:cNvPr>
          <p:cNvPicPr/>
          <p:nvPr/>
        </p:nvPicPr>
        <p:blipFill rotWithShape="1">
          <a:blip r:embed="rId2" cstate="print">
            <a:extLst>
              <a:ext uri="{28A0092B-C50C-407E-A947-70E740481C1C}">
                <a14:useLocalDpi xmlns:a14="http://schemas.microsoft.com/office/drawing/2010/main"/>
              </a:ext>
            </a:extLst>
          </a:blip>
          <a:srcRect/>
          <a:stretch/>
        </p:blipFill>
        <p:spPr>
          <a:xfrm>
            <a:off x="20" y="10"/>
            <a:ext cx="8668492" cy="6857990"/>
          </a:xfrm>
          <a:prstGeom prst="rect">
            <a:avLst/>
          </a:prstGeom>
        </p:spPr>
      </p:pic>
      <p:sp>
        <p:nvSpPr>
          <p:cNvPr id="26" name="Rectangle 25">
            <a:extLst>
              <a:ext uri="{FF2B5EF4-FFF2-40B4-BE49-F238E27FC236}">
                <a16:creationId xmlns:a16="http://schemas.microsoft.com/office/drawing/2014/main" id="{E30A3A45-140E-431E-AED0-07EF83631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8395868" y="1161288"/>
            <a:ext cx="3438144" cy="1124712"/>
          </a:xfrm>
        </p:spPr>
        <p:txBody>
          <a:bodyPr vert="horz" lIns="91440" tIns="45720" rIns="91440" bIns="45720" rtlCol="0" anchor="b">
            <a:normAutofit/>
          </a:bodyPr>
          <a:lstStyle/>
          <a:p>
            <a:r>
              <a:rPr lang="en-US" sz="2800"/>
              <a:t>Choir Loft Risers</a:t>
            </a:r>
          </a:p>
        </p:txBody>
      </p:sp>
      <p:sp>
        <p:nvSpPr>
          <p:cNvPr id="30" name="Rectangle 2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8395868" y="2718054"/>
            <a:ext cx="3438906" cy="3207258"/>
          </a:xfrm>
        </p:spPr>
        <p:txBody>
          <a:bodyPr vert="horz" lIns="91440" tIns="45720" rIns="91440" bIns="45720" rtlCol="0" anchor="t">
            <a:normAutofit/>
          </a:bodyPr>
          <a:lstStyle/>
          <a:p>
            <a:r>
              <a:rPr lang="en-US" sz="1700" dirty="0"/>
              <a:t>The installation of these risers will allow the voices of our choir to project the joy of our celebration of the Mass.  They will be placed in the choir loft directly surrounding the organ we’ve installed.</a:t>
            </a:r>
          </a:p>
        </p:txBody>
      </p:sp>
    </p:spTree>
    <p:extLst>
      <p:ext uri="{BB962C8B-B14F-4D97-AF65-F5344CB8AC3E}">
        <p14:creationId xmlns:p14="http://schemas.microsoft.com/office/powerpoint/2010/main" val="25438441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b="1"/>
              <a:t>Sound System</a:t>
            </a:r>
          </a:p>
        </p:txBody>
      </p:sp>
      <p:sp>
        <p:nvSpPr>
          <p:cNvPr id="3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5DE2AE61-0A47-49FA-9C88-6CD3E755C9A3}"/>
              </a:ext>
            </a:extLst>
          </p:cNvPr>
          <p:cNvSpPr>
            <a:spLocks noGrp="1"/>
          </p:cNvSpPr>
          <p:nvPr>
            <p:ph sz="half" idx="1"/>
          </p:nvPr>
        </p:nvSpPr>
        <p:spPr>
          <a:xfrm>
            <a:off x="640080" y="2872899"/>
            <a:ext cx="4243589" cy="3320668"/>
          </a:xfrm>
        </p:spPr>
        <p:txBody>
          <a:bodyPr vert="horz" lIns="91440" tIns="45720" rIns="91440" bIns="45720" rtlCol="0">
            <a:normAutofit/>
          </a:bodyPr>
          <a:lstStyle/>
          <a:p>
            <a:pPr marL="0"/>
            <a:r>
              <a:rPr lang="en-US" sz="2200" b="1"/>
              <a:t>The size and majesty of our church demands an audio system that amplifies both the Word of God and the music that is part of our celebration of mass.</a:t>
            </a:r>
          </a:p>
        </p:txBody>
      </p:sp>
      <p:pic>
        <p:nvPicPr>
          <p:cNvPr id="5" name="Content Placeholder 4" descr="Microphone and piano">
            <a:extLst>
              <a:ext uri="{FF2B5EF4-FFF2-40B4-BE49-F238E27FC236}">
                <a16:creationId xmlns:a16="http://schemas.microsoft.com/office/drawing/2014/main" id="{E820AA43-FAB9-B44A-B9A8-A7B1AA4EA095}"/>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a:ext>
            </a:extLst>
          </a:blip>
          <a:srcRect t="11269" r="-2"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822048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2DE82B14-23DF-4431-91BE-689C42BDDE2F}"/>
              </a:ext>
            </a:extLst>
          </p:cNvPr>
          <p:cNvPicPr>
            <a:picLocks noChangeAspect="1"/>
          </p:cNvPicPr>
          <p:nvPr/>
        </p:nvPicPr>
        <p:blipFill rotWithShape="1">
          <a:blip r:embed="rId2" cstate="print">
            <a:alphaModFix amt="40000"/>
            <a:extLst>
              <a:ext uri="{28A0092B-C50C-407E-A947-70E740481C1C}">
                <a14:useLocalDpi xmlns:a14="http://schemas.microsoft.com/office/drawing/2010/main"/>
              </a:ext>
            </a:extLst>
          </a:blip>
          <a:srcRect/>
          <a:stretch/>
        </p:blipFill>
        <p:spPr>
          <a:xfrm>
            <a:off x="20" y="10"/>
            <a:ext cx="8450297" cy="6857990"/>
          </a:xfrm>
          <a:prstGeom prst="rect">
            <a:avLst/>
          </a:prstGeom>
        </p:spPr>
      </p:pic>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838201" y="365125"/>
            <a:ext cx="5251316" cy="1627636"/>
          </a:xfrm>
        </p:spPr>
        <p:txBody>
          <a:bodyPr vert="horz" lIns="91440" tIns="45720" rIns="91440" bIns="45720" rtlCol="0" anchor="ctr">
            <a:normAutofit/>
          </a:bodyPr>
          <a:lstStyle/>
          <a:p>
            <a:r>
              <a:rPr lang="en-US" kern="1200">
                <a:solidFill>
                  <a:srgbClr val="FFFFFF"/>
                </a:solidFill>
                <a:latin typeface="+mj-lt"/>
                <a:ea typeface="+mj-ea"/>
                <a:cs typeface="+mj-cs"/>
              </a:rPr>
              <a:t>Organ</a:t>
            </a:r>
          </a:p>
        </p:txBody>
      </p:sp>
      <p:sp>
        <p:nvSpPr>
          <p:cNvPr id="10" name="Content Placeholder 9">
            <a:extLst>
              <a:ext uri="{FF2B5EF4-FFF2-40B4-BE49-F238E27FC236}">
                <a16:creationId xmlns:a16="http://schemas.microsoft.com/office/drawing/2014/main" id="{5DE2AE61-0A47-49FA-9C88-6CD3E755C9A3}"/>
              </a:ext>
            </a:extLst>
          </p:cNvPr>
          <p:cNvSpPr>
            <a:spLocks noGrp="1"/>
          </p:cNvSpPr>
          <p:nvPr>
            <p:ph sz="half" idx="1"/>
          </p:nvPr>
        </p:nvSpPr>
        <p:spPr>
          <a:xfrm>
            <a:off x="838200" y="2219785"/>
            <a:ext cx="4619621" cy="3957178"/>
          </a:xfrm>
        </p:spPr>
        <p:txBody>
          <a:bodyPr vert="horz" lIns="91440" tIns="45720" rIns="91440" bIns="45720" rtlCol="0">
            <a:normAutofit/>
          </a:bodyPr>
          <a:lstStyle/>
          <a:p>
            <a:pPr marL="0" indent="0">
              <a:buNone/>
            </a:pPr>
            <a:endParaRPr lang="en-US" sz="2000" dirty="0">
              <a:solidFill>
                <a:srgbClr val="FFFFFF"/>
              </a:solidFill>
            </a:endParaRPr>
          </a:p>
          <a:p>
            <a:pPr marL="0" indent="0">
              <a:buNone/>
            </a:pPr>
            <a:endParaRPr lang="en-US" sz="2000" dirty="0">
              <a:solidFill>
                <a:srgbClr val="FFFFFF"/>
              </a:solidFill>
            </a:endParaRPr>
          </a:p>
          <a:p>
            <a:pPr marL="0" indent="0">
              <a:buNone/>
            </a:pPr>
            <a:endParaRPr lang="en-US" sz="2000" dirty="0">
              <a:solidFill>
                <a:srgbClr val="FFFFFF"/>
              </a:solidFill>
            </a:endParaRPr>
          </a:p>
          <a:p>
            <a:pPr marL="0" indent="0">
              <a:buNone/>
            </a:pPr>
            <a:endParaRPr lang="en-US" sz="2000" dirty="0">
              <a:solidFill>
                <a:srgbClr val="FFFFFF"/>
              </a:solidFill>
            </a:endParaRPr>
          </a:p>
          <a:p>
            <a:pPr marL="0" indent="0">
              <a:buNone/>
            </a:pPr>
            <a:endParaRPr lang="en-US" sz="2000" dirty="0">
              <a:solidFill>
                <a:srgbClr val="FFFFFF"/>
              </a:solidFill>
            </a:endParaRPr>
          </a:p>
          <a:p>
            <a:pPr marL="0" indent="0">
              <a:buNone/>
            </a:pPr>
            <a:r>
              <a:rPr lang="en-US" sz="2000" dirty="0">
                <a:solidFill>
                  <a:srgbClr val="FFFFFF"/>
                </a:solidFill>
              </a:rPr>
              <a:t>Most of you have already experienced the added wonder and joy that an organ brings to the celebration of Mass.  We have been blessed with a beautifully refurbished organ placed at the focal point of the choir loft.</a:t>
            </a:r>
          </a:p>
        </p:txBody>
      </p:sp>
      <p:pic>
        <p:nvPicPr>
          <p:cNvPr id="5" name="Content Placeholder 4">
            <a:extLst>
              <a:ext uri="{FF2B5EF4-FFF2-40B4-BE49-F238E27FC236}">
                <a16:creationId xmlns:a16="http://schemas.microsoft.com/office/drawing/2014/main" id="{E820AA43-FAB9-B44A-B9A8-A7B1AA4EA095}"/>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a:ext>
            </a:extLst>
          </a:blip>
          <a:srcRect b="-1"/>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8868121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7CCC2-A987-E54C-896A-8478636D28C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Asking Donation</a:t>
            </a:r>
            <a:br>
              <a:rPr lang="en-US" sz="2600" kern="1200" dirty="0">
                <a:solidFill>
                  <a:srgbClr val="FFFFFF"/>
                </a:solidFill>
                <a:latin typeface="+mj-lt"/>
                <a:ea typeface="+mj-ea"/>
                <a:cs typeface="+mj-cs"/>
              </a:rPr>
            </a:br>
            <a:r>
              <a:rPr lang="en-US" sz="2600" i="1" kern="1200" dirty="0">
                <a:solidFill>
                  <a:srgbClr val="FFFFFF"/>
                </a:solidFill>
                <a:latin typeface="+mj-lt"/>
                <a:ea typeface="+mj-ea"/>
                <a:cs typeface="+mj-cs"/>
              </a:rPr>
              <a:t>(the music)</a:t>
            </a:r>
          </a:p>
        </p:txBody>
      </p:sp>
      <p:graphicFrame>
        <p:nvGraphicFramePr>
          <p:cNvPr id="6" name="Content Placeholder 5">
            <a:extLst>
              <a:ext uri="{FF2B5EF4-FFF2-40B4-BE49-F238E27FC236}">
                <a16:creationId xmlns:a16="http://schemas.microsoft.com/office/drawing/2014/main" id="{268561C9-1680-C148-A28B-6F0603D38648}"/>
              </a:ext>
            </a:extLst>
          </p:cNvPr>
          <p:cNvGraphicFramePr>
            <a:graphicFrameLocks noGrp="1"/>
          </p:cNvGraphicFramePr>
          <p:nvPr>
            <p:ph idx="1"/>
            <p:extLst>
              <p:ext uri="{D42A27DB-BD31-4B8C-83A1-F6EECF244321}">
                <p14:modId xmlns:p14="http://schemas.microsoft.com/office/powerpoint/2010/main" val="1552316725"/>
              </p:ext>
            </p:extLst>
          </p:nvPr>
        </p:nvGraphicFramePr>
        <p:xfrm>
          <a:off x="4540912" y="961812"/>
          <a:ext cx="6740807" cy="4109160"/>
        </p:xfrm>
        <a:graphic>
          <a:graphicData uri="http://schemas.openxmlformats.org/drawingml/2006/table">
            <a:tbl>
              <a:tblPr firstRow="1" bandRow="1">
                <a:tableStyleId>{8EC20E35-A176-4012-BC5E-935CFFF8708E}</a:tableStyleId>
              </a:tblPr>
              <a:tblGrid>
                <a:gridCol w="2971996">
                  <a:extLst>
                    <a:ext uri="{9D8B030D-6E8A-4147-A177-3AD203B41FA5}">
                      <a16:colId xmlns:a16="http://schemas.microsoft.com/office/drawing/2014/main" val="649346786"/>
                    </a:ext>
                  </a:extLst>
                </a:gridCol>
                <a:gridCol w="2336074">
                  <a:extLst>
                    <a:ext uri="{9D8B030D-6E8A-4147-A177-3AD203B41FA5}">
                      <a16:colId xmlns:a16="http://schemas.microsoft.com/office/drawing/2014/main" val="3808822222"/>
                    </a:ext>
                  </a:extLst>
                </a:gridCol>
                <a:gridCol w="1432737">
                  <a:extLst>
                    <a:ext uri="{9D8B030D-6E8A-4147-A177-3AD203B41FA5}">
                      <a16:colId xmlns:a16="http://schemas.microsoft.com/office/drawing/2014/main" val="1078784105"/>
                    </a:ext>
                  </a:extLst>
                </a:gridCol>
              </a:tblGrid>
              <a:tr h="821832">
                <a:tc>
                  <a:txBody>
                    <a:bodyPr/>
                    <a:lstStyle/>
                    <a:p>
                      <a:pPr algn="l" fontAlgn="b"/>
                      <a:r>
                        <a:rPr lang="en-US" sz="2400" u="none" strike="noStrike">
                          <a:effectLst/>
                        </a:rPr>
                        <a:t>The Music</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ctr" fontAlgn="b"/>
                      <a:r>
                        <a:rPr lang="en-US" sz="2400" u="none" strike="noStrike">
                          <a:effectLst/>
                        </a:rPr>
                        <a:t>Asking Donation</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ctr" fontAlgn="b"/>
                      <a:r>
                        <a:rPr lang="en-US" sz="2400" u="none" strike="noStrike">
                          <a:effectLst/>
                        </a:rPr>
                        <a:t>Needed</a:t>
                      </a:r>
                      <a:endParaRPr lang="en-US" sz="2400" b="0" i="0" u="none" strike="noStrike">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2586314618"/>
                  </a:ext>
                </a:extLst>
              </a:tr>
              <a:tr h="821832">
                <a:tc>
                  <a:txBody>
                    <a:bodyPr/>
                    <a:lstStyle/>
                    <a:p>
                      <a:pPr algn="l" fontAlgn="b"/>
                      <a:r>
                        <a:rPr lang="en-US" sz="2400" u="none" strike="noStrike">
                          <a:effectLst/>
                        </a:rPr>
                        <a:t>Choir Loft Risers</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 $16,000 </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a:effectLst/>
                        </a:rPr>
                        <a:t>1</a:t>
                      </a:r>
                      <a:endParaRPr lang="en-US" sz="2400" b="0" i="0" u="none" strike="noStrike">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2908574544"/>
                  </a:ext>
                </a:extLst>
              </a:tr>
              <a:tr h="821832">
                <a:tc>
                  <a:txBody>
                    <a:bodyPr/>
                    <a:lstStyle/>
                    <a:p>
                      <a:pPr algn="l" fontAlgn="b"/>
                      <a:r>
                        <a:rPr lang="en-US" sz="2400" u="none" strike="noStrike">
                          <a:effectLst/>
                        </a:rPr>
                        <a:t>The Sound System</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 $100,000 </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1</a:t>
                      </a:r>
                      <a:endParaRPr lang="en-US" sz="2400" b="0" i="0" u="none" strike="noStrike" dirty="0">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4131815400"/>
                  </a:ext>
                </a:extLst>
              </a:tr>
              <a:tr h="821832">
                <a:tc>
                  <a:txBody>
                    <a:bodyPr/>
                    <a:lstStyle/>
                    <a:p>
                      <a:pPr algn="l" fontAlgn="b"/>
                      <a:r>
                        <a:rPr lang="en-US" sz="2400" u="none" strike="noStrike">
                          <a:effectLst/>
                        </a:rPr>
                        <a:t>Organ</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 $25,000 </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a:effectLst/>
                        </a:rPr>
                        <a:t>1</a:t>
                      </a:r>
                      <a:endParaRPr lang="en-US" sz="2400" b="0" i="0" u="none" strike="noStrike">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3231518166"/>
                  </a:ext>
                </a:extLst>
              </a:tr>
              <a:tr h="821832">
                <a:tc>
                  <a:txBody>
                    <a:bodyPr/>
                    <a:lstStyle/>
                    <a:p>
                      <a:pPr algn="l" fontAlgn="b"/>
                      <a:r>
                        <a:rPr lang="en-US" sz="2400" u="none" strike="noStrike">
                          <a:effectLst/>
                        </a:rPr>
                        <a:t>Bronze Choir Railing</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 $35,000 </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1</a:t>
                      </a:r>
                      <a:endParaRPr lang="en-US" sz="2400" b="0" i="0" u="none" strike="noStrike" dirty="0">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1092799301"/>
                  </a:ext>
                </a:extLst>
              </a:tr>
            </a:tbl>
          </a:graphicData>
        </a:graphic>
      </p:graphicFrame>
    </p:spTree>
    <p:extLst>
      <p:ext uri="{BB962C8B-B14F-4D97-AF65-F5344CB8AC3E}">
        <p14:creationId xmlns:p14="http://schemas.microsoft.com/office/powerpoint/2010/main" val="6946462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18">
            <a:extLst>
              <a:ext uri="{FF2B5EF4-FFF2-40B4-BE49-F238E27FC236}">
                <a16:creationId xmlns:a16="http://schemas.microsoft.com/office/drawing/2014/main" id="{EFE6CFD5-509D-42EE-82A6-1E376C3650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EE1CE7D2-1018-4F4B-9D15-528E4323229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2"/>
          <a:stretch/>
        </p:blipFill>
        <p:spPr>
          <a:xfrm>
            <a:off x="20" y="-1"/>
            <a:ext cx="6712150" cy="2829261"/>
          </a:xfrm>
          <a:prstGeom prst="rect">
            <a:avLst/>
          </a:prstGeom>
        </p:spPr>
      </p:pic>
      <p:pic>
        <p:nvPicPr>
          <p:cNvPr id="7" name="Picture 6" descr="A picture containing indoor, walkway&#10;&#10;Description automatically generated">
            <a:extLst>
              <a:ext uri="{FF2B5EF4-FFF2-40B4-BE49-F238E27FC236}">
                <a16:creationId xmlns:a16="http://schemas.microsoft.com/office/drawing/2014/main" id="{20EED414-AA59-441D-A4A3-191ADEBB291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2"/>
          <a:stretch/>
        </p:blipFill>
        <p:spPr>
          <a:xfrm>
            <a:off x="20" y="2829260"/>
            <a:ext cx="6712150" cy="4028734"/>
          </a:xfrm>
          <a:prstGeom prst="rect">
            <a:avLst/>
          </a:prstGeom>
        </p:spPr>
      </p:pic>
      <p:sp>
        <p:nvSpPr>
          <p:cNvPr id="25" name="Rectangle 20">
            <a:extLst>
              <a:ext uri="{FF2B5EF4-FFF2-40B4-BE49-F238E27FC236}">
                <a16:creationId xmlns:a16="http://schemas.microsoft.com/office/drawing/2014/main" id="{70A48D59-8581-41F7-B529-F4617FE07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858000"/>
          </a:xfrm>
          <a:prstGeom prst="rect">
            <a:avLst/>
          </a:prstGeom>
          <a:gradFill>
            <a:gsLst>
              <a:gs pos="46000">
                <a:schemeClr val="tx1">
                  <a:lumMod val="95000"/>
                  <a:lumOff val="5000"/>
                </a:schemeClr>
              </a:gs>
              <a:gs pos="90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C7A8B8-9C51-462F-BE85-C37611FBA9D4}"/>
              </a:ext>
            </a:extLst>
          </p:cNvPr>
          <p:cNvSpPr>
            <a:spLocks noGrp="1"/>
          </p:cNvSpPr>
          <p:nvPr>
            <p:ph type="title"/>
          </p:nvPr>
        </p:nvSpPr>
        <p:spPr>
          <a:xfrm>
            <a:off x="6712170" y="910431"/>
            <a:ext cx="4292162" cy="1466455"/>
          </a:xfrm>
        </p:spPr>
        <p:txBody>
          <a:bodyPr anchor="b">
            <a:normAutofit/>
          </a:bodyPr>
          <a:lstStyle/>
          <a:p>
            <a:r>
              <a:rPr lang="en-US">
                <a:solidFill>
                  <a:schemeClr val="bg1"/>
                </a:solidFill>
              </a:rPr>
              <a:t>A little about our new Church</a:t>
            </a:r>
          </a:p>
        </p:txBody>
      </p:sp>
      <p:cxnSp>
        <p:nvCxnSpPr>
          <p:cNvPr id="23" name="Straight Connector 22">
            <a:extLst>
              <a:ext uri="{FF2B5EF4-FFF2-40B4-BE49-F238E27FC236}">
                <a16:creationId xmlns:a16="http://schemas.microsoft.com/office/drawing/2014/main" id="{967F2066-0253-4771-A5F6-68111E1FE8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397906"/>
            <a:ext cx="1100433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C59DBDF-E725-4BBB-B719-B0C7C8296D0B}"/>
              </a:ext>
            </a:extLst>
          </p:cNvPr>
          <p:cNvSpPr>
            <a:spLocks noGrp="1"/>
          </p:cNvSpPr>
          <p:nvPr>
            <p:ph idx="1"/>
          </p:nvPr>
        </p:nvSpPr>
        <p:spPr>
          <a:xfrm>
            <a:off x="6712170" y="2492080"/>
            <a:ext cx="4292162" cy="3015849"/>
          </a:xfrm>
        </p:spPr>
        <p:txBody>
          <a:bodyPr>
            <a:normAutofit/>
          </a:bodyPr>
          <a:lstStyle/>
          <a:p>
            <a:r>
              <a:rPr lang="en-US" sz="2000">
                <a:solidFill>
                  <a:schemeClr val="bg1"/>
                </a:solidFill>
              </a:rPr>
              <a:t>The Church is 256 feet long.</a:t>
            </a:r>
          </a:p>
          <a:p>
            <a:r>
              <a:rPr lang="en-US" sz="2000">
                <a:solidFill>
                  <a:schemeClr val="bg1"/>
                </a:solidFill>
              </a:rPr>
              <a:t>It is 94 feet wide at the transept and 54 feet wide at the nave.</a:t>
            </a:r>
          </a:p>
          <a:p>
            <a:r>
              <a:rPr lang="en-US" sz="2000">
                <a:solidFill>
                  <a:schemeClr val="bg1"/>
                </a:solidFill>
              </a:rPr>
              <a:t>The steeple is 111 feet high and can be seen from Route 50.</a:t>
            </a:r>
          </a:p>
          <a:p>
            <a:r>
              <a:rPr lang="en-US" sz="2000">
                <a:solidFill>
                  <a:schemeClr val="bg1"/>
                </a:solidFill>
              </a:rPr>
              <a:t>There is seating for approximately 1150 people on brand new pews!</a:t>
            </a:r>
          </a:p>
          <a:p>
            <a:endParaRPr lang="en-US" sz="2000">
              <a:solidFill>
                <a:schemeClr val="bg1"/>
              </a:solidFill>
            </a:endParaRPr>
          </a:p>
        </p:txBody>
      </p:sp>
    </p:spTree>
    <p:extLst>
      <p:ext uri="{BB962C8B-B14F-4D97-AF65-F5344CB8AC3E}">
        <p14:creationId xmlns:p14="http://schemas.microsoft.com/office/powerpoint/2010/main" val="36531814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AB68974-16FA-EA4F-A730-088627FF0924}"/>
              </a:ext>
            </a:extLst>
          </p:cNvPr>
          <p:cNvSpPr>
            <a:spLocks noGrp="1"/>
          </p:cNvSpPr>
          <p:nvPr>
            <p:ph type="ctrTitle"/>
          </p:nvPr>
        </p:nvSpPr>
        <p:spPr>
          <a:xfrm>
            <a:off x="1537097" y="1428750"/>
            <a:ext cx="9117807" cy="2105026"/>
          </a:xfrm>
        </p:spPr>
        <p:txBody>
          <a:bodyPr>
            <a:normAutofit/>
          </a:bodyPr>
          <a:lstStyle/>
          <a:p>
            <a:r>
              <a:rPr lang="en-US" dirty="0"/>
              <a:t>The Light</a:t>
            </a:r>
          </a:p>
        </p:txBody>
      </p:sp>
      <p:sp>
        <p:nvSpPr>
          <p:cNvPr id="5" name="Subtitle 4">
            <a:extLst>
              <a:ext uri="{FF2B5EF4-FFF2-40B4-BE49-F238E27FC236}">
                <a16:creationId xmlns:a16="http://schemas.microsoft.com/office/drawing/2014/main" id="{3C4F8612-814A-674A-92A4-2CF704CDB4CF}"/>
              </a:ext>
            </a:extLst>
          </p:cNvPr>
          <p:cNvSpPr>
            <a:spLocks noGrp="1"/>
          </p:cNvSpPr>
          <p:nvPr>
            <p:ph type="subTitle" idx="1"/>
          </p:nvPr>
        </p:nvSpPr>
        <p:spPr>
          <a:xfrm>
            <a:off x="1537097" y="3960557"/>
            <a:ext cx="9117807" cy="1097215"/>
          </a:xfrm>
        </p:spPr>
        <p:txBody>
          <a:bodyPr>
            <a:normAutofit/>
          </a:bodyPr>
          <a:lstStyle/>
          <a:p>
            <a:r>
              <a:rPr lang="en-US" dirty="0"/>
              <a:t>Chandelier | Consecration Wall Candles</a:t>
            </a:r>
          </a:p>
        </p:txBody>
      </p:sp>
      <p:cxnSp>
        <p:nvCxnSpPr>
          <p:cNvPr id="14" name="Straight Connector 13">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1521809"/>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2" name="Rectangle 11">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6E42B4DE-4C9B-7646-98C6-975663A74313}"/>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a:ext>
            </a:extLst>
          </a:blip>
          <a:srcRect/>
          <a:stretch/>
        </p:blipFill>
        <p:spPr>
          <a:xfrm>
            <a:off x="3522468" y="10"/>
            <a:ext cx="8669532" cy="6857990"/>
          </a:xfrm>
          <a:prstGeom prst="rect">
            <a:avLst/>
          </a:prstGeom>
        </p:spPr>
      </p:pic>
      <p:sp>
        <p:nvSpPr>
          <p:cNvPr id="14" name="Rectangle 13">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1EAA427-325F-5C4D-94FF-C3450D6ED2D1}"/>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a:t>The Chandeliers</a:t>
            </a:r>
          </a:p>
        </p:txBody>
      </p:sp>
      <p:sp>
        <p:nvSpPr>
          <p:cNvPr id="18"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43EFC293-77FB-5848-A095-6EF397EF3379}"/>
              </a:ext>
            </a:extLst>
          </p:cNvPr>
          <p:cNvSpPr>
            <a:spLocks noGrp="1"/>
          </p:cNvSpPr>
          <p:nvPr>
            <p:ph sz="half" idx="2"/>
          </p:nvPr>
        </p:nvSpPr>
        <p:spPr>
          <a:xfrm>
            <a:off x="371094" y="2718054"/>
            <a:ext cx="3438906" cy="3207258"/>
          </a:xfrm>
        </p:spPr>
        <p:txBody>
          <a:bodyPr vert="horz" lIns="91440" tIns="45720" rIns="91440" bIns="45720" rtlCol="0" anchor="t">
            <a:normAutofit/>
          </a:bodyPr>
          <a:lstStyle/>
          <a:p>
            <a:pPr marL="0" indent="0">
              <a:buNone/>
            </a:pPr>
            <a:r>
              <a:rPr lang="en-US" sz="1700" dirty="0"/>
              <a:t>These 26 chandeliers hang above the pews on both sides of the aisle in the nave of the church and in the narthex as well.  </a:t>
            </a:r>
          </a:p>
          <a:p>
            <a:pPr marL="0" indent="0">
              <a:buNone/>
            </a:pPr>
            <a:endParaRPr lang="en-US" sz="1700" dirty="0"/>
          </a:p>
          <a:p>
            <a:pPr marL="0" indent="0">
              <a:buNone/>
            </a:pPr>
            <a:r>
              <a:rPr lang="en-US" sz="1700" dirty="0"/>
              <a:t>Like so many features within our parish home, these items were individually hand-crafted.  The craftsmen were from </a:t>
            </a:r>
            <a:r>
              <a:rPr lang="en-US" sz="1700" dirty="0" err="1"/>
              <a:t>Lightsmith</a:t>
            </a:r>
            <a:r>
              <a:rPr lang="en-US" sz="1700" dirty="0"/>
              <a:t>/Jefferson Lighting of Lynchburg, VA.</a:t>
            </a:r>
          </a:p>
        </p:txBody>
      </p:sp>
    </p:spTree>
    <p:extLst>
      <p:ext uri="{BB962C8B-B14F-4D97-AF65-F5344CB8AC3E}">
        <p14:creationId xmlns:p14="http://schemas.microsoft.com/office/powerpoint/2010/main" val="18867044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AB8EDC3-1C0D-4505-A2C7-839A5161F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069E294-3813-4588-9E9C-AEA08F9C4D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a:extLst>
              <a:ext uri="{FF2B5EF4-FFF2-40B4-BE49-F238E27FC236}">
                <a16:creationId xmlns:a16="http://schemas.microsoft.com/office/drawing/2014/main" id="{92AB5FB4-D3CB-CD42-9D0C-A5AA199E9BCB}"/>
              </a:ext>
            </a:extLst>
          </p:cNvPr>
          <p:cNvPicPr>
            <a:picLocks noGrp="1" noChangeAspect="1"/>
          </p:cNvPicPr>
          <p:nvPr>
            <p:ph sz="half" idx="1"/>
          </p:nvPr>
        </p:nvPicPr>
        <p:blipFill rotWithShape="1">
          <a:blip r:embed="rId2" cstate="print">
            <a:alphaModFix amt="40000"/>
            <a:extLst>
              <a:ext uri="{28A0092B-C50C-407E-A947-70E740481C1C}">
                <a14:useLocalDpi xmlns:a14="http://schemas.microsoft.com/office/drawing/2010/main"/>
              </a:ext>
            </a:extLst>
          </a:blip>
          <a:srcRect/>
          <a:stretch/>
        </p:blipFill>
        <p:spPr>
          <a:xfrm>
            <a:off x="20" y="10"/>
            <a:ext cx="12191981" cy="6857990"/>
          </a:xfrm>
          <a:prstGeom prst="rect">
            <a:avLst/>
          </a:prstGeom>
        </p:spPr>
      </p:pic>
      <p:sp>
        <p:nvSpPr>
          <p:cNvPr id="2" name="Title 1">
            <a:extLst>
              <a:ext uri="{FF2B5EF4-FFF2-40B4-BE49-F238E27FC236}">
                <a16:creationId xmlns:a16="http://schemas.microsoft.com/office/drawing/2014/main" id="{3CC99F16-2C2C-8E41-A194-1EB60DD23286}"/>
              </a:ext>
            </a:extLst>
          </p:cNvPr>
          <p:cNvSpPr>
            <a:spLocks noGrp="1"/>
          </p:cNvSpPr>
          <p:nvPr>
            <p:ph type="title"/>
          </p:nvPr>
        </p:nvSpPr>
        <p:spPr>
          <a:xfrm>
            <a:off x="838343" y="365125"/>
            <a:ext cx="10515600" cy="1325563"/>
          </a:xfrm>
        </p:spPr>
        <p:txBody>
          <a:bodyPr vert="horz" lIns="91440" tIns="45720" rIns="91440" bIns="45720" rtlCol="0" anchor="ctr">
            <a:normAutofit/>
          </a:bodyPr>
          <a:lstStyle/>
          <a:p>
            <a:r>
              <a:rPr lang="en-US" kern="1200">
                <a:solidFill>
                  <a:srgbClr val="FFFFFF"/>
                </a:solidFill>
                <a:latin typeface="+mj-lt"/>
                <a:ea typeface="+mj-ea"/>
                <a:cs typeface="+mj-cs"/>
              </a:rPr>
              <a:t>Consecration Wall Candles</a:t>
            </a:r>
          </a:p>
        </p:txBody>
      </p:sp>
      <p:sp>
        <p:nvSpPr>
          <p:cNvPr id="4" name="Text Placeholder 3">
            <a:extLst>
              <a:ext uri="{FF2B5EF4-FFF2-40B4-BE49-F238E27FC236}">
                <a16:creationId xmlns:a16="http://schemas.microsoft.com/office/drawing/2014/main" id="{8217C3F0-DC5F-BC46-BFB1-5B0C21F0B0B1}"/>
              </a:ext>
            </a:extLst>
          </p:cNvPr>
          <p:cNvSpPr>
            <a:spLocks noGrp="1"/>
          </p:cNvSpPr>
          <p:nvPr>
            <p:ph sz="half" idx="2"/>
          </p:nvPr>
        </p:nvSpPr>
        <p:spPr>
          <a:xfrm>
            <a:off x="838344" y="2013625"/>
            <a:ext cx="4614759" cy="4163337"/>
          </a:xfrm>
        </p:spPr>
        <p:txBody>
          <a:bodyPr vert="horz" lIns="91440" tIns="45720" rIns="91440" bIns="45720" rtlCol="0">
            <a:normAutofit fontScale="92500" lnSpcReduction="10000"/>
          </a:bodyPr>
          <a:lstStyle/>
          <a:p>
            <a:pPr marL="0" indent="0">
              <a:buNone/>
            </a:pPr>
            <a:r>
              <a:rPr lang="en-US" sz="1700" dirty="0">
                <a:solidFill>
                  <a:srgbClr val="FFFFFF"/>
                </a:solidFill>
              </a:rPr>
              <a:t>Located around the walls you will see twelve candles and close to them twelve stones set into the walls. The stones and altar were solemnly anointed with Sacred Chrism and the candles first lit when the Corpus Christi Catholic Church was consecrated – formally set apart for use as a place where God is worshipped – on May 2, 2021.</a:t>
            </a:r>
          </a:p>
          <a:p>
            <a:pPr marL="0" indent="0">
              <a:buNone/>
            </a:pPr>
            <a:r>
              <a:rPr lang="en-US" sz="1700" dirty="0"/>
              <a:t>During the Rite of Dedication when the Altar candles and the Dedication candles are lit at the same time, the Bishop says, “Let the light of Christ shine brightly in the Church, that all nations may attain the fullness of truth.”  It is also a custom in some Churches to light them on the parish feast day as well as on the anniversary of the dedication.</a:t>
            </a:r>
            <a:br>
              <a:rPr lang="en-US" sz="1700" dirty="0"/>
            </a:br>
            <a:endParaRPr lang="en-US" sz="1700" dirty="0"/>
          </a:p>
          <a:p>
            <a:pPr marL="0" indent="0">
              <a:buNone/>
            </a:pPr>
            <a:r>
              <a:rPr lang="en-US" sz="1700" dirty="0"/>
              <a:t>The candles light and point the way to the consecration stones embedded in the walls which are anointed during the Church dedication ceremony.</a:t>
            </a:r>
          </a:p>
          <a:p>
            <a:endParaRPr lang="en-US" sz="1400" dirty="0">
              <a:solidFill>
                <a:srgbClr val="FFFFFF"/>
              </a:solidFill>
            </a:endParaRPr>
          </a:p>
        </p:txBody>
      </p:sp>
      <p:pic>
        <p:nvPicPr>
          <p:cNvPr id="10" name="Picture 9">
            <a:extLst>
              <a:ext uri="{FF2B5EF4-FFF2-40B4-BE49-F238E27FC236}">
                <a16:creationId xmlns:a16="http://schemas.microsoft.com/office/drawing/2014/main" id="{CA083AE0-AABE-8844-8350-0085BB43B64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101338" y="2015168"/>
            <a:ext cx="5283866" cy="4210442"/>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p:spPr>
      </p:pic>
    </p:spTree>
    <p:extLst>
      <p:ext uri="{BB962C8B-B14F-4D97-AF65-F5344CB8AC3E}">
        <p14:creationId xmlns:p14="http://schemas.microsoft.com/office/powerpoint/2010/main" val="42924169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7CCC2-A987-E54C-896A-8478636D28C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Asking Donation</a:t>
            </a:r>
            <a:br>
              <a:rPr lang="en-US" sz="2600" kern="1200" dirty="0">
                <a:solidFill>
                  <a:srgbClr val="FFFFFF"/>
                </a:solidFill>
                <a:latin typeface="+mj-lt"/>
                <a:ea typeface="+mj-ea"/>
                <a:cs typeface="+mj-cs"/>
              </a:rPr>
            </a:br>
            <a:r>
              <a:rPr lang="en-US" sz="2600" i="1" kern="1200" dirty="0">
                <a:solidFill>
                  <a:srgbClr val="FFFFFF"/>
                </a:solidFill>
                <a:latin typeface="+mj-lt"/>
                <a:ea typeface="+mj-ea"/>
                <a:cs typeface="+mj-cs"/>
              </a:rPr>
              <a:t>(the light)</a:t>
            </a:r>
          </a:p>
        </p:txBody>
      </p:sp>
      <p:graphicFrame>
        <p:nvGraphicFramePr>
          <p:cNvPr id="5" name="Content Placeholder 4">
            <a:extLst>
              <a:ext uri="{FF2B5EF4-FFF2-40B4-BE49-F238E27FC236}">
                <a16:creationId xmlns:a16="http://schemas.microsoft.com/office/drawing/2014/main" id="{84323314-A874-AC47-B298-57E4C6500615}"/>
              </a:ext>
            </a:extLst>
          </p:cNvPr>
          <p:cNvGraphicFramePr>
            <a:graphicFrameLocks noGrp="1"/>
          </p:cNvGraphicFramePr>
          <p:nvPr>
            <p:ph idx="1"/>
            <p:extLst>
              <p:ext uri="{D42A27DB-BD31-4B8C-83A1-F6EECF244321}">
                <p14:modId xmlns:p14="http://schemas.microsoft.com/office/powerpoint/2010/main" val="979708919"/>
              </p:ext>
            </p:extLst>
          </p:nvPr>
        </p:nvGraphicFramePr>
        <p:xfrm>
          <a:off x="4038600" y="1827936"/>
          <a:ext cx="7513319" cy="3198741"/>
        </p:xfrm>
        <a:graphic>
          <a:graphicData uri="http://schemas.openxmlformats.org/drawingml/2006/table">
            <a:tbl>
              <a:tblPr firstRow="1" bandRow="1">
                <a:tableStyleId>{8EC20E35-A176-4012-BC5E-935CFFF8708E}</a:tableStyleId>
              </a:tblPr>
              <a:tblGrid>
                <a:gridCol w="3276600">
                  <a:extLst>
                    <a:ext uri="{9D8B030D-6E8A-4147-A177-3AD203B41FA5}">
                      <a16:colId xmlns:a16="http://schemas.microsoft.com/office/drawing/2014/main" val="1459816850"/>
                    </a:ext>
                  </a:extLst>
                </a:gridCol>
                <a:gridCol w="2901198">
                  <a:extLst>
                    <a:ext uri="{9D8B030D-6E8A-4147-A177-3AD203B41FA5}">
                      <a16:colId xmlns:a16="http://schemas.microsoft.com/office/drawing/2014/main" val="2393162266"/>
                    </a:ext>
                  </a:extLst>
                </a:gridCol>
                <a:gridCol w="1335521">
                  <a:extLst>
                    <a:ext uri="{9D8B030D-6E8A-4147-A177-3AD203B41FA5}">
                      <a16:colId xmlns:a16="http://schemas.microsoft.com/office/drawing/2014/main" val="3521693202"/>
                    </a:ext>
                  </a:extLst>
                </a:gridCol>
              </a:tblGrid>
              <a:tr h="1066247">
                <a:tc>
                  <a:txBody>
                    <a:bodyPr/>
                    <a:lstStyle/>
                    <a:p>
                      <a:pPr algn="l" fontAlgn="b"/>
                      <a:r>
                        <a:rPr lang="en-US" sz="3100" u="none" strike="noStrike">
                          <a:effectLst/>
                        </a:rPr>
                        <a:t>The Light</a:t>
                      </a:r>
                      <a:endParaRPr lang="en-US" sz="3100" b="0" i="0" u="none" strike="noStrike">
                        <a:solidFill>
                          <a:srgbClr val="000000"/>
                        </a:solidFill>
                        <a:effectLst/>
                        <a:latin typeface="Calibri" panose="020F0502020204030204" pitchFamily="34" charset="0"/>
                      </a:endParaRPr>
                    </a:p>
                  </a:txBody>
                  <a:tcPr marL="26630" marR="26630" marT="26630" marB="0" anchor="b"/>
                </a:tc>
                <a:tc>
                  <a:txBody>
                    <a:bodyPr/>
                    <a:lstStyle/>
                    <a:p>
                      <a:pPr algn="ctr" fontAlgn="b"/>
                      <a:r>
                        <a:rPr lang="en-US" sz="3100" u="none" strike="noStrike">
                          <a:effectLst/>
                        </a:rPr>
                        <a:t>Asking Donation</a:t>
                      </a:r>
                      <a:endParaRPr lang="en-US" sz="3100" b="0" i="0" u="none" strike="noStrike">
                        <a:solidFill>
                          <a:srgbClr val="000000"/>
                        </a:solidFill>
                        <a:effectLst/>
                        <a:latin typeface="Calibri" panose="020F0502020204030204" pitchFamily="34" charset="0"/>
                      </a:endParaRPr>
                    </a:p>
                  </a:txBody>
                  <a:tcPr marL="26630" marR="26630" marT="26630" marB="0" anchor="b"/>
                </a:tc>
                <a:tc>
                  <a:txBody>
                    <a:bodyPr/>
                    <a:lstStyle/>
                    <a:p>
                      <a:pPr algn="ctr" fontAlgn="b"/>
                      <a:r>
                        <a:rPr lang="en-US" sz="3100" u="none" strike="noStrike" dirty="0">
                          <a:effectLst/>
                        </a:rPr>
                        <a:t>Needed</a:t>
                      </a:r>
                      <a:endParaRPr lang="en-US" sz="3100" b="0" i="0" u="none" strike="noStrike" dirty="0">
                        <a:solidFill>
                          <a:srgbClr val="000000"/>
                        </a:solidFill>
                        <a:effectLst/>
                        <a:latin typeface="Calibri" panose="020F0502020204030204" pitchFamily="34" charset="0"/>
                      </a:endParaRPr>
                    </a:p>
                  </a:txBody>
                  <a:tcPr marL="26630" marR="26630" marT="26630" marB="0" anchor="b"/>
                </a:tc>
                <a:extLst>
                  <a:ext uri="{0D108BD9-81ED-4DB2-BD59-A6C34878D82A}">
                    <a16:rowId xmlns:a16="http://schemas.microsoft.com/office/drawing/2014/main" val="788815129"/>
                  </a:ext>
                </a:extLst>
              </a:tr>
              <a:tr h="1066247">
                <a:tc>
                  <a:txBody>
                    <a:bodyPr/>
                    <a:lstStyle/>
                    <a:p>
                      <a:pPr algn="l" fontAlgn="b"/>
                      <a:r>
                        <a:rPr lang="en-US" sz="3100" u="none" strike="noStrike">
                          <a:effectLst/>
                        </a:rPr>
                        <a:t>Chandelier</a:t>
                      </a:r>
                      <a:endParaRPr lang="en-US" sz="3100" b="0" i="0" u="none" strike="noStrike">
                        <a:solidFill>
                          <a:srgbClr val="000000"/>
                        </a:solidFill>
                        <a:effectLst/>
                        <a:latin typeface="Calibri" panose="020F0502020204030204" pitchFamily="34" charset="0"/>
                      </a:endParaRPr>
                    </a:p>
                  </a:txBody>
                  <a:tcPr marL="26630" marR="26630" marT="26630" marB="0" anchor="b"/>
                </a:tc>
                <a:tc>
                  <a:txBody>
                    <a:bodyPr/>
                    <a:lstStyle/>
                    <a:p>
                      <a:pPr algn="r" fontAlgn="b"/>
                      <a:r>
                        <a:rPr lang="en-US" sz="3100" u="none" strike="noStrike" dirty="0">
                          <a:effectLst/>
                        </a:rPr>
                        <a:t> $2,000 </a:t>
                      </a:r>
                      <a:endParaRPr lang="en-US" sz="3100" b="0" i="0" u="none" strike="noStrike" dirty="0">
                        <a:solidFill>
                          <a:srgbClr val="000000"/>
                        </a:solidFill>
                        <a:effectLst/>
                        <a:latin typeface="Calibri" panose="020F0502020204030204" pitchFamily="34" charset="0"/>
                      </a:endParaRPr>
                    </a:p>
                  </a:txBody>
                  <a:tcPr marL="26630" marR="26630" marT="26630" marB="0" anchor="b"/>
                </a:tc>
                <a:tc>
                  <a:txBody>
                    <a:bodyPr/>
                    <a:lstStyle/>
                    <a:p>
                      <a:pPr algn="r" fontAlgn="b"/>
                      <a:r>
                        <a:rPr lang="en-US" sz="3100" u="none" strike="noStrike" dirty="0">
                          <a:effectLst/>
                        </a:rPr>
                        <a:t>20</a:t>
                      </a:r>
                      <a:endParaRPr lang="en-US" sz="3100" b="0" i="0" u="none" strike="noStrike" dirty="0">
                        <a:solidFill>
                          <a:srgbClr val="000000"/>
                        </a:solidFill>
                        <a:effectLst/>
                        <a:latin typeface="Calibri" panose="020F0502020204030204" pitchFamily="34" charset="0"/>
                      </a:endParaRPr>
                    </a:p>
                  </a:txBody>
                  <a:tcPr marL="26630" marR="26630" marT="26630" marB="0" anchor="b"/>
                </a:tc>
                <a:extLst>
                  <a:ext uri="{0D108BD9-81ED-4DB2-BD59-A6C34878D82A}">
                    <a16:rowId xmlns:a16="http://schemas.microsoft.com/office/drawing/2014/main" val="1011516257"/>
                  </a:ext>
                </a:extLst>
              </a:tr>
              <a:tr h="1066247">
                <a:tc>
                  <a:txBody>
                    <a:bodyPr/>
                    <a:lstStyle/>
                    <a:p>
                      <a:pPr algn="l" fontAlgn="b"/>
                      <a:r>
                        <a:rPr lang="en-US" sz="3100" u="none" strike="noStrike">
                          <a:effectLst/>
                        </a:rPr>
                        <a:t>Consecration Wall Candles </a:t>
                      </a:r>
                      <a:endParaRPr lang="en-US" sz="3100" b="0" i="0" u="none" strike="noStrike">
                        <a:solidFill>
                          <a:srgbClr val="000000"/>
                        </a:solidFill>
                        <a:effectLst/>
                        <a:latin typeface="Calibri" panose="020F0502020204030204" pitchFamily="34" charset="0"/>
                      </a:endParaRPr>
                    </a:p>
                  </a:txBody>
                  <a:tcPr marL="26630" marR="26630" marT="26630" marB="0" anchor="b"/>
                </a:tc>
                <a:tc>
                  <a:txBody>
                    <a:bodyPr/>
                    <a:lstStyle/>
                    <a:p>
                      <a:pPr algn="r" fontAlgn="b"/>
                      <a:r>
                        <a:rPr lang="en-US" sz="3100" u="none" strike="noStrike" dirty="0">
                          <a:effectLst/>
                        </a:rPr>
                        <a:t> $2,000 </a:t>
                      </a:r>
                      <a:endParaRPr lang="en-US" sz="3100" b="0" i="0" u="none" strike="noStrike" dirty="0">
                        <a:solidFill>
                          <a:srgbClr val="000000"/>
                        </a:solidFill>
                        <a:effectLst/>
                        <a:latin typeface="Calibri" panose="020F0502020204030204" pitchFamily="34" charset="0"/>
                      </a:endParaRPr>
                    </a:p>
                  </a:txBody>
                  <a:tcPr marL="26630" marR="26630" marT="26630" marB="0" anchor="b"/>
                </a:tc>
                <a:tc>
                  <a:txBody>
                    <a:bodyPr/>
                    <a:lstStyle/>
                    <a:p>
                      <a:pPr algn="r" fontAlgn="b"/>
                      <a:r>
                        <a:rPr lang="en-US" sz="3100" b="0" i="0" u="none" strike="noStrike" dirty="0">
                          <a:solidFill>
                            <a:srgbClr val="000000"/>
                          </a:solidFill>
                          <a:effectLst/>
                          <a:latin typeface="Calibri" panose="020F0502020204030204" pitchFamily="34" charset="0"/>
                        </a:rPr>
                        <a:t>9</a:t>
                      </a:r>
                    </a:p>
                  </a:txBody>
                  <a:tcPr marL="26630" marR="26630" marT="26630" marB="0" anchor="b"/>
                </a:tc>
                <a:extLst>
                  <a:ext uri="{0D108BD9-81ED-4DB2-BD59-A6C34878D82A}">
                    <a16:rowId xmlns:a16="http://schemas.microsoft.com/office/drawing/2014/main" val="256790261"/>
                  </a:ext>
                </a:extLst>
              </a:tr>
            </a:tbl>
          </a:graphicData>
        </a:graphic>
      </p:graphicFrame>
    </p:spTree>
    <p:extLst>
      <p:ext uri="{BB962C8B-B14F-4D97-AF65-F5344CB8AC3E}">
        <p14:creationId xmlns:p14="http://schemas.microsoft.com/office/powerpoint/2010/main" val="39130065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AB68974-16FA-EA4F-A730-088627FF0924}"/>
              </a:ext>
            </a:extLst>
          </p:cNvPr>
          <p:cNvSpPr>
            <a:spLocks noGrp="1"/>
          </p:cNvSpPr>
          <p:nvPr>
            <p:ph type="ctrTitle"/>
          </p:nvPr>
        </p:nvSpPr>
        <p:spPr>
          <a:xfrm>
            <a:off x="1537097" y="1428750"/>
            <a:ext cx="9117807" cy="2105026"/>
          </a:xfrm>
        </p:spPr>
        <p:txBody>
          <a:bodyPr>
            <a:normAutofit/>
          </a:bodyPr>
          <a:lstStyle/>
          <a:p>
            <a:r>
              <a:rPr lang="en-US" dirty="0"/>
              <a:t>The Prayer</a:t>
            </a:r>
          </a:p>
        </p:txBody>
      </p:sp>
      <p:sp>
        <p:nvSpPr>
          <p:cNvPr id="5" name="Subtitle 4">
            <a:extLst>
              <a:ext uri="{FF2B5EF4-FFF2-40B4-BE49-F238E27FC236}">
                <a16:creationId xmlns:a16="http://schemas.microsoft.com/office/drawing/2014/main" id="{3C4F8612-814A-674A-92A4-2CF704CDB4CF}"/>
              </a:ext>
            </a:extLst>
          </p:cNvPr>
          <p:cNvSpPr>
            <a:spLocks noGrp="1"/>
          </p:cNvSpPr>
          <p:nvPr>
            <p:ph type="subTitle" idx="1"/>
          </p:nvPr>
        </p:nvSpPr>
        <p:spPr>
          <a:xfrm>
            <a:off x="1537097" y="3960557"/>
            <a:ext cx="9117807" cy="1097215"/>
          </a:xfrm>
        </p:spPr>
        <p:txBody>
          <a:bodyPr>
            <a:normAutofit/>
          </a:bodyPr>
          <a:lstStyle/>
          <a:p>
            <a:r>
              <a:rPr lang="en-US" dirty="0"/>
              <a:t>Stations of the Cross</a:t>
            </a:r>
          </a:p>
          <a:p>
            <a:r>
              <a:rPr lang="en-US" dirty="0"/>
              <a:t>Church Pews | Lenten Statue Covers</a:t>
            </a:r>
          </a:p>
        </p:txBody>
      </p:sp>
      <p:cxnSp>
        <p:nvCxnSpPr>
          <p:cNvPr id="14" name="Straight Connector 13">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6058748"/>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67483D0-BAEB-4927-88AD-76F5DA846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494" y="456572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3" name="Rectangle 12">
            <a:extLst>
              <a:ext uri="{FF2B5EF4-FFF2-40B4-BE49-F238E27FC236}">
                <a16:creationId xmlns:a16="http://schemas.microsoft.com/office/drawing/2014/main" id="{E36BB3C5-822B-45E1-A81E-5CC3176C61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indoor, floor&#10;&#10;Description automatically generated">
            <a:extLst>
              <a:ext uri="{FF2B5EF4-FFF2-40B4-BE49-F238E27FC236}">
                <a16:creationId xmlns:a16="http://schemas.microsoft.com/office/drawing/2014/main" id="{642547C4-1F7B-49DF-A63F-01CD4B96798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79264" y="365141"/>
            <a:ext cx="6288262" cy="3063875"/>
          </a:xfrm>
          <a:prstGeom prst="rect">
            <a:avLst/>
          </a:prstGeom>
        </p:spPr>
      </p:pic>
      <p:sp useBgFill="1">
        <p:nvSpPr>
          <p:cNvPr id="15" name="Rectangle 14">
            <a:extLst>
              <a:ext uri="{FF2B5EF4-FFF2-40B4-BE49-F238E27FC236}">
                <a16:creationId xmlns:a16="http://schemas.microsoft.com/office/drawing/2014/main" id="{FB39ECA9-4CDE-4883-98E8-287E905E9F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263" y="3630934"/>
            <a:ext cx="6288261" cy="2546028"/>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A356D6E-AFAC-425F-91F6-9080F6150FEC}"/>
              </a:ext>
            </a:extLst>
          </p:cNvPr>
          <p:cNvSpPr>
            <a:spLocks noGrp="1"/>
          </p:cNvSpPr>
          <p:nvPr>
            <p:ph type="title"/>
          </p:nvPr>
        </p:nvSpPr>
        <p:spPr>
          <a:xfrm>
            <a:off x="841248" y="3849689"/>
            <a:ext cx="2111122" cy="2105025"/>
          </a:xfrm>
        </p:spPr>
        <p:txBody>
          <a:bodyPr>
            <a:normAutofit/>
          </a:bodyPr>
          <a:lstStyle/>
          <a:p>
            <a:r>
              <a:rPr lang="en-US" sz="2400"/>
              <a:t>Confessionals</a:t>
            </a:r>
          </a:p>
        </p:txBody>
      </p:sp>
      <p:sp>
        <p:nvSpPr>
          <p:cNvPr id="19" name="Rectangle 18">
            <a:extLst>
              <a:ext uri="{FF2B5EF4-FFF2-40B4-BE49-F238E27FC236}">
                <a16:creationId xmlns:a16="http://schemas.microsoft.com/office/drawing/2014/main" id="{0DBB7B12-4298-4CFB-B539-44A91C930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4346" y="489305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429E1B4-2644-4A7F-85CB-A32C681D4858}"/>
              </a:ext>
            </a:extLst>
          </p:cNvPr>
          <p:cNvSpPr>
            <a:spLocks noGrp="1"/>
          </p:cNvSpPr>
          <p:nvPr>
            <p:ph idx="1"/>
          </p:nvPr>
        </p:nvSpPr>
        <p:spPr>
          <a:xfrm>
            <a:off x="3360563" y="3849688"/>
            <a:ext cx="3315810" cy="2105025"/>
          </a:xfrm>
        </p:spPr>
        <p:txBody>
          <a:bodyPr anchor="ctr">
            <a:normAutofit/>
          </a:bodyPr>
          <a:lstStyle/>
          <a:p>
            <a:pPr marL="0" indent="0">
              <a:buNone/>
            </a:pPr>
            <a:r>
              <a:rPr lang="en-US" sz="1400"/>
              <a:t>The Sacrament of Reconciliation is one of the most unique and beautiful aspects of Catholicism. Jesus Christ, in His abundant love and mercy, established the Sacrament of Confession, so that we as sinners can obtain forgiveness for our sins and reconcile with God and the Church. The sacrament “washes us clean,” and renews us in Christ.</a:t>
            </a:r>
          </a:p>
        </p:txBody>
      </p:sp>
      <p:pic>
        <p:nvPicPr>
          <p:cNvPr id="7" name="Picture 6" descr="A picture containing wall, indoor, window, floor&#10;&#10;Description automatically generated">
            <a:extLst>
              <a:ext uri="{FF2B5EF4-FFF2-40B4-BE49-F238E27FC236}">
                <a16:creationId xmlns:a16="http://schemas.microsoft.com/office/drawing/2014/main" id="{0B08CBC6-4690-48BB-BFC3-DDA2EFD2B6C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2"/>
          <a:stretch/>
        </p:blipFill>
        <p:spPr>
          <a:xfrm>
            <a:off x="7048500" y="365109"/>
            <a:ext cx="4621006" cy="5811838"/>
          </a:xfrm>
          <a:prstGeom prst="rect">
            <a:avLst/>
          </a:prstGeom>
        </p:spPr>
      </p:pic>
    </p:spTree>
    <p:extLst>
      <p:ext uri="{BB962C8B-B14F-4D97-AF65-F5344CB8AC3E}">
        <p14:creationId xmlns:p14="http://schemas.microsoft.com/office/powerpoint/2010/main" val="32492029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C0036C6B-F09C-4EAB-AE02-8D056EE7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325"/>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5" name="Rectangle 34">
            <a:extLst>
              <a:ext uri="{FF2B5EF4-FFF2-40B4-BE49-F238E27FC236}">
                <a16:creationId xmlns:a16="http://schemas.microsoft.com/office/drawing/2014/main" id="{560AFAAC-EA6C-45A9-9E03-C9C9F019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Content Placeholder 15">
            <a:extLst>
              <a:ext uri="{FF2B5EF4-FFF2-40B4-BE49-F238E27FC236}">
                <a16:creationId xmlns:a16="http://schemas.microsoft.com/office/drawing/2014/main" id="{A00276FE-9499-F04B-AF85-83C91B6D20AF}"/>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a:ext>
            </a:extLst>
          </a:blip>
          <a:srcRect r="-2"/>
          <a:stretch/>
        </p:blipFill>
        <p:spPr>
          <a:xfrm>
            <a:off x="4883022" y="10"/>
            <a:ext cx="7308978"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useBgFill="1">
        <p:nvSpPr>
          <p:cNvPr id="37" name="Freeform: Shape 36">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9" name="Freeform: Shape 38">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6857"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8">
            <a:extLst>
              <a:ext uri="{FF2B5EF4-FFF2-40B4-BE49-F238E27FC236}">
                <a16:creationId xmlns:a16="http://schemas.microsoft.com/office/drawing/2014/main" id="{F04C9D3B-D23B-414D-929C-58FFFD146F5E}"/>
              </a:ext>
            </a:extLst>
          </p:cNvPr>
          <p:cNvSpPr>
            <a:spLocks noGrp="1"/>
          </p:cNvSpPr>
          <p:nvPr>
            <p:ph type="title"/>
          </p:nvPr>
        </p:nvSpPr>
        <p:spPr>
          <a:xfrm>
            <a:off x="374904" y="856488"/>
            <a:ext cx="4992624" cy="1243584"/>
          </a:xfrm>
        </p:spPr>
        <p:txBody>
          <a:bodyPr vert="horz" lIns="91440" tIns="45720" rIns="91440" bIns="45720" rtlCol="0" anchor="ctr">
            <a:normAutofit/>
          </a:bodyPr>
          <a:lstStyle/>
          <a:p>
            <a:r>
              <a:rPr lang="en-US" sz="3400" dirty="0"/>
              <a:t>Stations of the Cross</a:t>
            </a:r>
          </a:p>
        </p:txBody>
      </p:sp>
      <p:sp>
        <p:nvSpPr>
          <p:cNvPr id="43" name="Rectangle 42">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769" y="2195336"/>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Content Placeholder 20">
            <a:extLst>
              <a:ext uri="{FF2B5EF4-FFF2-40B4-BE49-F238E27FC236}">
                <a16:creationId xmlns:a16="http://schemas.microsoft.com/office/drawing/2014/main" id="{FE6FA15B-F2F6-2848-8985-381373858DB7}"/>
              </a:ext>
            </a:extLst>
          </p:cNvPr>
          <p:cNvSpPr>
            <a:spLocks noGrp="1"/>
          </p:cNvSpPr>
          <p:nvPr>
            <p:ph sz="half" idx="2"/>
          </p:nvPr>
        </p:nvSpPr>
        <p:spPr>
          <a:xfrm>
            <a:off x="374904" y="2522949"/>
            <a:ext cx="5065776" cy="3402363"/>
          </a:xfrm>
        </p:spPr>
        <p:txBody>
          <a:bodyPr vert="horz" lIns="91440" tIns="45720" rIns="91440" bIns="45720" rtlCol="0" anchor="t">
            <a:normAutofit lnSpcReduction="10000"/>
          </a:bodyPr>
          <a:lstStyle/>
          <a:p>
            <a:pPr marL="0" indent="0">
              <a:buNone/>
            </a:pPr>
            <a:r>
              <a:rPr lang="en-US" sz="1400" dirty="0"/>
              <a:t>Portraying the events of the Passion of Christ, the fourteen carvings will be displayed along the sides and rear of the nave.</a:t>
            </a:r>
          </a:p>
          <a:p>
            <a:pPr marL="0" indent="0">
              <a:buNone/>
            </a:pPr>
            <a:r>
              <a:rPr lang="en-US" sz="1400" dirty="0"/>
              <a:t>Like much of the church items, these stations were received from a church that has been closed through a curator in Pittsburgh, PA.  They are undergoing restoration now in order to enhance their presence within the liturgy. </a:t>
            </a:r>
          </a:p>
          <a:p>
            <a:pPr marL="0" indent="0">
              <a:buNone/>
            </a:pPr>
            <a:r>
              <a:rPr lang="en-US" sz="1400" dirty="0"/>
              <a:t>When complete they will have been polychrome painted in traditional fashion. The ground color for the station will be a neutral beige/gray, similar to the wall color.  From there, the artists will build up the colors of the garments and figures with transparent color washes to create depth, shadows and highlights. The background will be similar throughout along with added blues relating to the ceiling and red relating to reredos marble.</a:t>
            </a:r>
          </a:p>
          <a:p>
            <a:pPr marL="0" indent="0">
              <a:buNone/>
            </a:pPr>
            <a:r>
              <a:rPr lang="en-US" sz="1400" dirty="0"/>
              <a:t>Each station may be memorialized separately.  The available stations are listed in a following slide.</a:t>
            </a:r>
          </a:p>
        </p:txBody>
      </p:sp>
    </p:spTree>
    <p:extLst>
      <p:ext uri="{BB962C8B-B14F-4D97-AF65-F5344CB8AC3E}">
        <p14:creationId xmlns:p14="http://schemas.microsoft.com/office/powerpoint/2010/main" val="7570904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7" name="Rectangle 26">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C924E346-878E-1E40-B4D5-70A3FC1C3A79}"/>
              </a:ext>
            </a:extLst>
          </p:cNvPr>
          <p:cNvSpPr>
            <a:spLocks noGrp="1"/>
          </p:cNvSpPr>
          <p:nvPr>
            <p:ph type="title"/>
          </p:nvPr>
        </p:nvSpPr>
        <p:spPr>
          <a:xfrm>
            <a:off x="457201" y="412454"/>
            <a:ext cx="2381250" cy="2101850"/>
          </a:xfrm>
        </p:spPr>
        <p:txBody>
          <a:bodyPr vert="horz" lIns="91440" tIns="45720" rIns="91440" bIns="45720" rtlCol="0" anchor="ctr">
            <a:normAutofit/>
          </a:bodyPr>
          <a:lstStyle/>
          <a:p>
            <a:r>
              <a:rPr lang="en-US" sz="2800" kern="1200">
                <a:solidFill>
                  <a:schemeClr val="tx1"/>
                </a:solidFill>
                <a:latin typeface="+mj-lt"/>
                <a:ea typeface="+mj-ea"/>
                <a:cs typeface="+mj-cs"/>
              </a:rPr>
              <a:t>The Pews</a:t>
            </a:r>
          </a:p>
        </p:txBody>
      </p:sp>
      <p:sp>
        <p:nvSpPr>
          <p:cNvPr id="35" name="Rectangle 30">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6">
            <a:extLst>
              <a:ext uri="{FF2B5EF4-FFF2-40B4-BE49-F238E27FC236}">
                <a16:creationId xmlns:a16="http://schemas.microsoft.com/office/drawing/2014/main" id="{2577B81C-A2DC-4D4C-95C1-6DF2155D424D}"/>
              </a:ext>
            </a:extLst>
          </p:cNvPr>
          <p:cNvSpPr>
            <a:spLocks noGrp="1"/>
          </p:cNvSpPr>
          <p:nvPr>
            <p:ph type="body" sz="half" idx="2"/>
          </p:nvPr>
        </p:nvSpPr>
        <p:spPr>
          <a:xfrm>
            <a:off x="3157538" y="412454"/>
            <a:ext cx="3243262" cy="2101850"/>
          </a:xfrm>
        </p:spPr>
        <p:txBody>
          <a:bodyPr vert="horz" lIns="91440" tIns="45720" rIns="91440" bIns="45720" rtlCol="0" anchor="ctr">
            <a:normAutofit/>
          </a:bodyPr>
          <a:lstStyle/>
          <a:p>
            <a:r>
              <a:rPr lang="en-US" sz="1700" dirty="0"/>
              <a:t>Our pews were newly built for Corpus Christi and each is faced with beautiful woodwork at the end piece.  The kneelers match the beautiful blue of the ceiling above.</a:t>
            </a:r>
          </a:p>
        </p:txBody>
      </p:sp>
      <p:pic>
        <p:nvPicPr>
          <p:cNvPr id="9" name="Picture Placeholder 8">
            <a:extLst>
              <a:ext uri="{FF2B5EF4-FFF2-40B4-BE49-F238E27FC236}">
                <a16:creationId xmlns:a16="http://schemas.microsoft.com/office/drawing/2014/main" id="{77683E74-C086-484E-B263-17217378527D}"/>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a:ext>
            </a:extLst>
          </a:blip>
          <a:srcRect/>
          <a:stretch/>
        </p:blipFill>
        <p:spPr>
          <a:xfrm>
            <a:off x="20" y="2959630"/>
            <a:ext cx="6400781" cy="3898370"/>
          </a:xfrm>
          <a:prstGeom prst="rect">
            <a:avLst/>
          </a:prstGeom>
        </p:spPr>
      </p:pic>
      <p:pic>
        <p:nvPicPr>
          <p:cNvPr id="11" name="Picture 10">
            <a:extLst>
              <a:ext uri="{FF2B5EF4-FFF2-40B4-BE49-F238E27FC236}">
                <a16:creationId xmlns:a16="http://schemas.microsoft.com/office/drawing/2014/main" id="{85C20FD1-A684-5848-B9D5-D65E5F8B7FD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91299" y="1"/>
            <a:ext cx="5600701" cy="6857999"/>
          </a:xfrm>
          <a:prstGeom prst="rect">
            <a:avLst/>
          </a:prstGeom>
        </p:spPr>
      </p:pic>
    </p:spTree>
    <p:extLst>
      <p:ext uri="{BB962C8B-B14F-4D97-AF65-F5344CB8AC3E}">
        <p14:creationId xmlns:p14="http://schemas.microsoft.com/office/powerpoint/2010/main" val="23431554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09800-F014-4E4C-A1E2-557985B2C573}"/>
              </a:ext>
            </a:extLst>
          </p:cNvPr>
          <p:cNvSpPr>
            <a:spLocks noGrp="1"/>
          </p:cNvSpPr>
          <p:nvPr>
            <p:ph type="title"/>
          </p:nvPr>
        </p:nvSpPr>
        <p:spPr>
          <a:xfrm>
            <a:off x="7888098" y="534027"/>
            <a:ext cx="3721608" cy="1106424"/>
          </a:xfrm>
          <a:ln>
            <a:noFill/>
          </a:ln>
        </p:spPr>
        <p:txBody>
          <a:bodyPr anchor="b">
            <a:normAutofit/>
          </a:bodyPr>
          <a:lstStyle/>
          <a:p>
            <a:r>
              <a:rPr lang="en-US" sz="2800" dirty="0"/>
              <a:t>Donor Book</a:t>
            </a:r>
          </a:p>
        </p:txBody>
      </p:sp>
      <p:sp>
        <p:nvSpPr>
          <p:cNvPr id="3" name="Content Placeholder 2">
            <a:extLst>
              <a:ext uri="{FF2B5EF4-FFF2-40B4-BE49-F238E27FC236}">
                <a16:creationId xmlns:a16="http://schemas.microsoft.com/office/drawing/2014/main" id="{9AF49FDB-1276-4116-BB57-AC20BC270233}"/>
              </a:ext>
            </a:extLst>
          </p:cNvPr>
          <p:cNvSpPr>
            <a:spLocks noGrp="1"/>
          </p:cNvSpPr>
          <p:nvPr>
            <p:ph idx="1"/>
          </p:nvPr>
        </p:nvSpPr>
        <p:spPr>
          <a:xfrm>
            <a:off x="7888098" y="1787182"/>
            <a:ext cx="3971107" cy="3502152"/>
          </a:xfrm>
        </p:spPr>
        <p:txBody>
          <a:bodyPr>
            <a:normAutofit lnSpcReduction="10000"/>
          </a:bodyPr>
          <a:lstStyle/>
          <a:p>
            <a:r>
              <a:rPr lang="en-US" sz="2000" dirty="0"/>
              <a:t>Our plan for recognition is        two-fold</a:t>
            </a:r>
          </a:p>
          <a:p>
            <a:pPr lvl="1"/>
            <a:r>
              <a:rPr lang="en-US" sz="2000" dirty="0"/>
              <a:t>The donor book is at the entrance of the church listing all those who have contributed thus far to the Capital Campaign</a:t>
            </a:r>
          </a:p>
          <a:p>
            <a:pPr lvl="1"/>
            <a:r>
              <a:rPr lang="en-US" sz="2000" dirty="0"/>
              <a:t>The book also recognizes those who have memorialized </a:t>
            </a:r>
            <a:r>
              <a:rPr lang="en-US" sz="2000"/>
              <a:t>church furnishings</a:t>
            </a:r>
            <a:endParaRPr lang="en-US" sz="2000" dirty="0"/>
          </a:p>
          <a:p>
            <a:pPr lvl="1"/>
            <a:r>
              <a:rPr lang="en-US" sz="2000" dirty="0"/>
              <a:t>New donors will be added annually</a:t>
            </a:r>
          </a:p>
          <a:p>
            <a:pPr lvl="1"/>
            <a:endParaRPr lang="en-US" sz="2000" dirty="0"/>
          </a:p>
        </p:txBody>
      </p:sp>
      <p:pic>
        <p:nvPicPr>
          <p:cNvPr id="4" name="Content Placeholder 7" descr="A picture containing calendar&#10;&#10;Description automatically generated">
            <a:extLst>
              <a:ext uri="{FF2B5EF4-FFF2-40B4-BE49-F238E27FC236}">
                <a16:creationId xmlns:a16="http://schemas.microsoft.com/office/drawing/2014/main" id="{9F65D54E-C64D-4E59-853D-28FDB126097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76872" y="1398647"/>
            <a:ext cx="4019128" cy="4060705"/>
          </a:xfrm>
          <a:prstGeom prst="rect">
            <a:avLst/>
          </a:prstGeom>
        </p:spPr>
      </p:pic>
    </p:spTree>
    <p:extLst>
      <p:ext uri="{BB962C8B-B14F-4D97-AF65-F5344CB8AC3E}">
        <p14:creationId xmlns:p14="http://schemas.microsoft.com/office/powerpoint/2010/main" val="3800265365"/>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7CCC2-A987-E54C-896A-8478636D28C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Asking Donation</a:t>
            </a:r>
            <a:br>
              <a:rPr lang="en-US" sz="2600" kern="1200" dirty="0">
                <a:solidFill>
                  <a:srgbClr val="FFFFFF"/>
                </a:solidFill>
                <a:latin typeface="+mj-lt"/>
                <a:ea typeface="+mj-ea"/>
                <a:cs typeface="+mj-cs"/>
              </a:rPr>
            </a:br>
            <a:r>
              <a:rPr lang="en-US" sz="2600" i="1" kern="1200" dirty="0">
                <a:solidFill>
                  <a:srgbClr val="FFFFFF"/>
                </a:solidFill>
                <a:latin typeface="+mj-lt"/>
                <a:ea typeface="+mj-ea"/>
                <a:cs typeface="+mj-cs"/>
              </a:rPr>
              <a:t>(the </a:t>
            </a:r>
            <a:r>
              <a:rPr lang="en-US" sz="2600" i="1" kern="1200">
                <a:solidFill>
                  <a:srgbClr val="FFFFFF"/>
                </a:solidFill>
                <a:latin typeface="+mj-lt"/>
                <a:ea typeface="+mj-ea"/>
                <a:cs typeface="+mj-cs"/>
              </a:rPr>
              <a:t>prayer</a:t>
            </a:r>
            <a:r>
              <a:rPr lang="en-US" sz="2600" i="1" kern="1200" dirty="0">
                <a:solidFill>
                  <a:srgbClr val="FFFFFF"/>
                </a:solidFill>
                <a:latin typeface="+mj-lt"/>
                <a:ea typeface="+mj-ea"/>
                <a:cs typeface="+mj-cs"/>
              </a:rPr>
              <a:t>)</a:t>
            </a:r>
          </a:p>
        </p:txBody>
      </p:sp>
      <p:graphicFrame>
        <p:nvGraphicFramePr>
          <p:cNvPr id="6" name="Content Placeholder 5">
            <a:extLst>
              <a:ext uri="{FF2B5EF4-FFF2-40B4-BE49-F238E27FC236}">
                <a16:creationId xmlns:a16="http://schemas.microsoft.com/office/drawing/2014/main" id="{CAF55465-614C-034D-B777-B0C886EADE3B}"/>
              </a:ext>
            </a:extLst>
          </p:cNvPr>
          <p:cNvGraphicFramePr>
            <a:graphicFrameLocks noGrp="1"/>
          </p:cNvGraphicFramePr>
          <p:nvPr>
            <p:ph idx="1"/>
            <p:extLst>
              <p:ext uri="{D42A27DB-BD31-4B8C-83A1-F6EECF244321}">
                <p14:modId xmlns:p14="http://schemas.microsoft.com/office/powerpoint/2010/main" val="636011241"/>
              </p:ext>
            </p:extLst>
          </p:nvPr>
        </p:nvGraphicFramePr>
        <p:xfrm>
          <a:off x="4038600" y="2108776"/>
          <a:ext cx="7513319" cy="2935893"/>
        </p:xfrm>
        <a:graphic>
          <a:graphicData uri="http://schemas.openxmlformats.org/drawingml/2006/table">
            <a:tbl>
              <a:tblPr firstRow="1" bandRow="1">
                <a:tableStyleId>{8EC20E35-A176-4012-BC5E-935CFFF8708E}</a:tableStyleId>
              </a:tblPr>
              <a:tblGrid>
                <a:gridCol w="3366052">
                  <a:extLst>
                    <a:ext uri="{9D8B030D-6E8A-4147-A177-3AD203B41FA5}">
                      <a16:colId xmlns:a16="http://schemas.microsoft.com/office/drawing/2014/main" val="2779330836"/>
                    </a:ext>
                  </a:extLst>
                </a:gridCol>
                <a:gridCol w="2653748">
                  <a:extLst>
                    <a:ext uri="{9D8B030D-6E8A-4147-A177-3AD203B41FA5}">
                      <a16:colId xmlns:a16="http://schemas.microsoft.com/office/drawing/2014/main" val="3030529211"/>
                    </a:ext>
                  </a:extLst>
                </a:gridCol>
                <a:gridCol w="1493519">
                  <a:extLst>
                    <a:ext uri="{9D8B030D-6E8A-4147-A177-3AD203B41FA5}">
                      <a16:colId xmlns:a16="http://schemas.microsoft.com/office/drawing/2014/main" val="1898746423"/>
                    </a:ext>
                  </a:extLst>
                </a:gridCol>
              </a:tblGrid>
              <a:tr h="978631">
                <a:tc>
                  <a:txBody>
                    <a:bodyPr/>
                    <a:lstStyle/>
                    <a:p>
                      <a:pPr algn="l" fontAlgn="b"/>
                      <a:r>
                        <a:rPr lang="en-US" sz="2800" u="none" strike="noStrike">
                          <a:effectLst/>
                        </a:rPr>
                        <a:t>The Prayer</a:t>
                      </a:r>
                      <a:endParaRPr lang="en-US" sz="2800" b="0" i="0" u="none" strike="noStrike">
                        <a:solidFill>
                          <a:srgbClr val="000000"/>
                        </a:solidFill>
                        <a:effectLst/>
                        <a:latin typeface="Calibri" panose="020F0502020204030204" pitchFamily="34" charset="0"/>
                      </a:endParaRPr>
                    </a:p>
                  </a:txBody>
                  <a:tcPr marL="24441" marR="24441" marT="24441" marB="0" anchor="b"/>
                </a:tc>
                <a:tc>
                  <a:txBody>
                    <a:bodyPr/>
                    <a:lstStyle/>
                    <a:p>
                      <a:pPr algn="ctr" fontAlgn="b"/>
                      <a:r>
                        <a:rPr lang="en-US" sz="2800" u="none" strike="noStrike">
                          <a:effectLst/>
                        </a:rPr>
                        <a:t>Asking Donation</a:t>
                      </a:r>
                      <a:endParaRPr lang="en-US" sz="2800" b="0" i="0" u="none" strike="noStrike">
                        <a:solidFill>
                          <a:srgbClr val="000000"/>
                        </a:solidFill>
                        <a:effectLst/>
                        <a:latin typeface="Calibri" panose="020F0502020204030204" pitchFamily="34" charset="0"/>
                      </a:endParaRPr>
                    </a:p>
                  </a:txBody>
                  <a:tcPr marL="24441" marR="24441" marT="24441" marB="0" anchor="b"/>
                </a:tc>
                <a:tc>
                  <a:txBody>
                    <a:bodyPr/>
                    <a:lstStyle/>
                    <a:p>
                      <a:pPr algn="ctr" fontAlgn="b"/>
                      <a:r>
                        <a:rPr lang="en-US" sz="2800" u="none" strike="noStrike">
                          <a:effectLst/>
                        </a:rPr>
                        <a:t>Needed</a:t>
                      </a:r>
                      <a:endParaRPr lang="en-US" sz="2800" b="0" i="0" u="none" strike="noStrike">
                        <a:solidFill>
                          <a:srgbClr val="000000"/>
                        </a:solidFill>
                        <a:effectLst/>
                        <a:latin typeface="Calibri" panose="020F0502020204030204" pitchFamily="34" charset="0"/>
                      </a:endParaRPr>
                    </a:p>
                  </a:txBody>
                  <a:tcPr marL="24441" marR="24441" marT="24441" marB="0" anchor="b"/>
                </a:tc>
                <a:extLst>
                  <a:ext uri="{0D108BD9-81ED-4DB2-BD59-A6C34878D82A}">
                    <a16:rowId xmlns:a16="http://schemas.microsoft.com/office/drawing/2014/main" val="3766998929"/>
                  </a:ext>
                </a:extLst>
              </a:tr>
              <a:tr h="978631">
                <a:tc>
                  <a:txBody>
                    <a:bodyPr/>
                    <a:lstStyle/>
                    <a:p>
                      <a:pPr algn="l" fontAlgn="b"/>
                      <a:r>
                        <a:rPr lang="en-US" sz="2800" u="none" strike="noStrike" dirty="0">
                          <a:effectLst/>
                        </a:rPr>
                        <a:t>Pews</a:t>
                      </a:r>
                      <a:endParaRPr lang="en-US" sz="2800" b="0" i="0" u="none" strike="noStrike" dirty="0">
                        <a:solidFill>
                          <a:srgbClr val="000000"/>
                        </a:solidFill>
                        <a:effectLst/>
                        <a:latin typeface="Calibri" panose="020F0502020204030204" pitchFamily="34" charset="0"/>
                      </a:endParaRPr>
                    </a:p>
                  </a:txBody>
                  <a:tcPr marL="24441" marR="24441" marT="24441" marB="0" anchor="b"/>
                </a:tc>
                <a:tc>
                  <a:txBody>
                    <a:bodyPr/>
                    <a:lstStyle/>
                    <a:p>
                      <a:pPr algn="r" fontAlgn="b"/>
                      <a:r>
                        <a:rPr lang="en-US" sz="2800" u="none" strike="noStrike" dirty="0">
                          <a:effectLst/>
                        </a:rPr>
                        <a:t> $2,000 </a:t>
                      </a:r>
                      <a:endParaRPr lang="en-US" sz="2800" b="0" i="0" u="none" strike="noStrike" dirty="0">
                        <a:solidFill>
                          <a:srgbClr val="000000"/>
                        </a:solidFill>
                        <a:effectLst/>
                        <a:latin typeface="Calibri" panose="020F0502020204030204" pitchFamily="34" charset="0"/>
                      </a:endParaRPr>
                    </a:p>
                  </a:txBody>
                  <a:tcPr marL="24441" marR="24441" marT="24441" marB="0" anchor="b"/>
                </a:tc>
                <a:tc>
                  <a:txBody>
                    <a:bodyPr/>
                    <a:lstStyle/>
                    <a:p>
                      <a:pPr algn="r" fontAlgn="b"/>
                      <a:r>
                        <a:rPr lang="en-US" sz="2800" u="none" strike="noStrike" dirty="0">
                          <a:effectLst/>
                        </a:rPr>
                        <a:t>74</a:t>
                      </a:r>
                      <a:endParaRPr lang="en-US" sz="2800" b="0" i="0" u="none" strike="noStrike" dirty="0">
                        <a:solidFill>
                          <a:srgbClr val="000000"/>
                        </a:solidFill>
                        <a:effectLst/>
                        <a:latin typeface="Calibri" panose="020F0502020204030204" pitchFamily="34" charset="0"/>
                      </a:endParaRPr>
                    </a:p>
                  </a:txBody>
                  <a:tcPr marL="24441" marR="24441" marT="24441" marB="0" anchor="b"/>
                </a:tc>
                <a:extLst>
                  <a:ext uri="{0D108BD9-81ED-4DB2-BD59-A6C34878D82A}">
                    <a16:rowId xmlns:a16="http://schemas.microsoft.com/office/drawing/2014/main" val="1554160918"/>
                  </a:ext>
                </a:extLst>
              </a:tr>
              <a:tr h="978631">
                <a:tc>
                  <a:txBody>
                    <a:bodyPr/>
                    <a:lstStyle/>
                    <a:p>
                      <a:pPr algn="l" fontAlgn="b"/>
                      <a:r>
                        <a:rPr lang="en-US" sz="2800" b="0" i="0" u="none" strike="noStrike" dirty="0">
                          <a:solidFill>
                            <a:srgbClr val="000000"/>
                          </a:solidFill>
                          <a:effectLst/>
                          <a:latin typeface="Calibri" panose="020F0502020204030204" pitchFamily="34" charset="0"/>
                        </a:rPr>
                        <a:t>Donor Book</a:t>
                      </a:r>
                    </a:p>
                  </a:txBody>
                  <a:tcPr marL="24441" marR="24441" marT="24441" marB="0" anchor="b"/>
                </a:tc>
                <a:tc>
                  <a:txBody>
                    <a:bodyPr/>
                    <a:lstStyle/>
                    <a:p>
                      <a:pPr algn="r" fontAlgn="b"/>
                      <a:r>
                        <a:rPr lang="en-US" sz="2800" b="0" i="0" u="none" strike="noStrike" dirty="0">
                          <a:solidFill>
                            <a:srgbClr val="000000"/>
                          </a:solidFill>
                          <a:effectLst/>
                          <a:latin typeface="Calibri" panose="020F0502020204030204" pitchFamily="34" charset="0"/>
                        </a:rPr>
                        <a:t>$7,500</a:t>
                      </a:r>
                    </a:p>
                  </a:txBody>
                  <a:tcPr marL="24441" marR="24441" marT="24441" marB="0" anchor="b"/>
                </a:tc>
                <a:tc>
                  <a:txBody>
                    <a:bodyPr/>
                    <a:lstStyle/>
                    <a:p>
                      <a:pPr algn="r" fontAlgn="b"/>
                      <a:r>
                        <a:rPr lang="en-US" sz="2800" b="0" i="0" u="none" strike="noStrike" dirty="0">
                          <a:solidFill>
                            <a:srgbClr val="000000"/>
                          </a:solidFill>
                          <a:effectLst/>
                          <a:latin typeface="Calibri" panose="020F0502020204030204" pitchFamily="34" charset="0"/>
                        </a:rPr>
                        <a:t>1</a:t>
                      </a:r>
                    </a:p>
                  </a:txBody>
                  <a:tcPr marL="24441" marR="24441" marT="24441" marB="0" anchor="b"/>
                </a:tc>
                <a:extLst>
                  <a:ext uri="{0D108BD9-81ED-4DB2-BD59-A6C34878D82A}">
                    <a16:rowId xmlns:a16="http://schemas.microsoft.com/office/drawing/2014/main" val="1061564586"/>
                  </a:ext>
                </a:extLst>
              </a:tr>
            </a:tbl>
          </a:graphicData>
        </a:graphic>
      </p:graphicFrame>
    </p:spTree>
    <p:extLst>
      <p:ext uri="{BB962C8B-B14F-4D97-AF65-F5344CB8AC3E}">
        <p14:creationId xmlns:p14="http://schemas.microsoft.com/office/powerpoint/2010/main" val="17527983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Content Placeholder 17">
            <a:extLst>
              <a:ext uri="{FF2B5EF4-FFF2-40B4-BE49-F238E27FC236}">
                <a16:creationId xmlns:a16="http://schemas.microsoft.com/office/drawing/2014/main" id="{5B44D700-0CE0-0046-BEBD-140DE716E1AD}"/>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3" name="Rectangle 2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FE75D3-3BA6-4F22-95AF-D8654DEDB935}"/>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Memorialization Opportunities</a:t>
            </a:r>
          </a:p>
        </p:txBody>
      </p:sp>
      <p:cxnSp>
        <p:nvCxnSpPr>
          <p:cNvPr id="25" name="Straight Connector 2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50556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67607-58A6-4DAB-B7E5-96FAE60702B7}"/>
              </a:ext>
            </a:extLst>
          </p:cNvPr>
          <p:cNvSpPr>
            <a:spLocks noGrp="1"/>
          </p:cNvSpPr>
          <p:nvPr>
            <p:ph type="title"/>
          </p:nvPr>
        </p:nvSpPr>
        <p:spPr>
          <a:xfrm>
            <a:off x="7028496" y="1783959"/>
            <a:ext cx="4875796" cy="2889114"/>
          </a:xfrm>
        </p:spPr>
        <p:txBody>
          <a:bodyPr vert="horz" lIns="91440" tIns="45720" rIns="91440" bIns="45720" rtlCol="0" anchor="b">
            <a:normAutofit/>
          </a:bodyPr>
          <a:lstStyle/>
          <a:p>
            <a:r>
              <a:rPr lang="en-US" sz="5400" dirty="0"/>
              <a:t>Questions?</a:t>
            </a:r>
            <a:br>
              <a:rPr lang="en-US" sz="5400" dirty="0"/>
            </a:br>
            <a:r>
              <a:rPr lang="en-US" sz="2800" dirty="0"/>
              <a:t>Contact the parish office:</a:t>
            </a:r>
            <a:br>
              <a:rPr lang="en-US" sz="2800" dirty="0"/>
            </a:br>
            <a:r>
              <a:rPr lang="en-US" sz="2800" dirty="0"/>
              <a:t>phone: 703-378-0763</a:t>
            </a:r>
            <a:br>
              <a:rPr lang="en-US" sz="2800" dirty="0"/>
            </a:br>
            <a:r>
              <a:rPr lang="en-US" sz="2800" dirty="0"/>
              <a:t>email: info@corpuschristisr.org</a:t>
            </a:r>
          </a:p>
        </p:txBody>
      </p:sp>
      <p:pic>
        <p:nvPicPr>
          <p:cNvPr id="5" name="Content Placeholder 4" descr="A picture containing outdoor, sky, building, place of worship&#10;&#10;Description automatically generated">
            <a:extLst>
              <a:ext uri="{FF2B5EF4-FFF2-40B4-BE49-F238E27FC236}">
                <a16:creationId xmlns:a16="http://schemas.microsoft.com/office/drawing/2014/main" id="{AE9203F9-2155-447E-887D-2A1B2069703C}"/>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r="-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457559719"/>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AB68974-16FA-EA4F-A730-088627FF0924}"/>
              </a:ext>
            </a:extLst>
          </p:cNvPr>
          <p:cNvSpPr>
            <a:spLocks noGrp="1"/>
          </p:cNvSpPr>
          <p:nvPr>
            <p:ph type="ctrTitle"/>
          </p:nvPr>
        </p:nvSpPr>
        <p:spPr>
          <a:xfrm>
            <a:off x="1537097" y="1428750"/>
            <a:ext cx="9117807" cy="2105026"/>
          </a:xfrm>
        </p:spPr>
        <p:txBody>
          <a:bodyPr>
            <a:normAutofit/>
          </a:bodyPr>
          <a:lstStyle/>
          <a:p>
            <a:r>
              <a:rPr lang="en-US" dirty="0"/>
              <a:t>The Building</a:t>
            </a:r>
          </a:p>
        </p:txBody>
      </p:sp>
      <p:sp>
        <p:nvSpPr>
          <p:cNvPr id="5" name="Subtitle 4">
            <a:extLst>
              <a:ext uri="{FF2B5EF4-FFF2-40B4-BE49-F238E27FC236}">
                <a16:creationId xmlns:a16="http://schemas.microsoft.com/office/drawing/2014/main" id="{3C4F8612-814A-674A-92A4-2CF704CDB4CF}"/>
              </a:ext>
            </a:extLst>
          </p:cNvPr>
          <p:cNvSpPr>
            <a:spLocks noGrp="1"/>
          </p:cNvSpPr>
          <p:nvPr>
            <p:ph type="subTitle" idx="1"/>
          </p:nvPr>
        </p:nvSpPr>
        <p:spPr>
          <a:xfrm>
            <a:off x="1537097" y="3960557"/>
            <a:ext cx="9117807" cy="1097215"/>
          </a:xfrm>
        </p:spPr>
        <p:txBody>
          <a:bodyPr>
            <a:normAutofit/>
          </a:bodyPr>
          <a:lstStyle/>
          <a:p>
            <a:r>
              <a:rPr lang="en-US" dirty="0"/>
              <a:t>Tympanum | Limestone Bricks | Nave Bracket &amp; Capital | Arch</a:t>
            </a:r>
          </a:p>
          <a:p>
            <a:r>
              <a:rPr lang="en-US" dirty="0"/>
              <a:t>Sacristy Cabinetry</a:t>
            </a:r>
          </a:p>
        </p:txBody>
      </p:sp>
      <p:cxnSp>
        <p:nvCxnSpPr>
          <p:cNvPr id="14" name="Straight Connector 13">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4392172"/>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4">
            <a:extLst>
              <a:ext uri="{FF2B5EF4-FFF2-40B4-BE49-F238E27FC236}">
                <a16:creationId xmlns:a16="http://schemas.microsoft.com/office/drawing/2014/main" id="{6D731904-7733-45B0-902C-289497204C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3" name="Rectangle 36">
            <a:extLst>
              <a:ext uri="{FF2B5EF4-FFF2-40B4-BE49-F238E27FC236}">
                <a16:creationId xmlns:a16="http://schemas.microsoft.com/office/drawing/2014/main" id="{504E6397-35D7-4AEC-9DA9-B7F6B12B8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1051560" y="4440602"/>
            <a:ext cx="3538728" cy="1645920"/>
          </a:xfrm>
        </p:spPr>
        <p:txBody>
          <a:bodyPr vert="horz" lIns="91440" tIns="45720" rIns="91440" bIns="45720" rtlCol="0" anchor="ctr">
            <a:normAutofit/>
          </a:bodyPr>
          <a:lstStyle/>
          <a:p>
            <a:r>
              <a:rPr lang="en-US" kern="1200">
                <a:solidFill>
                  <a:schemeClr val="tx1"/>
                </a:solidFill>
                <a:latin typeface="+mj-lt"/>
                <a:ea typeface="+mj-ea"/>
                <a:cs typeface="+mj-cs"/>
              </a:rPr>
              <a:t>Tympanum</a:t>
            </a:r>
          </a:p>
        </p:txBody>
      </p:sp>
      <p:pic>
        <p:nvPicPr>
          <p:cNvPr id="6" name="Picture 5">
            <a:extLst>
              <a:ext uri="{FF2B5EF4-FFF2-40B4-BE49-F238E27FC236}">
                <a16:creationId xmlns:a16="http://schemas.microsoft.com/office/drawing/2014/main" id="{DE86AFA2-AF9E-694D-9A83-B5AC77AD8CC9}"/>
              </a:ext>
            </a:extLst>
          </p:cNvPr>
          <p:cNvPicPr>
            <a:picLocks noChangeAspect="1"/>
          </p:cNvPicPr>
          <p:nvPr/>
        </p:nvPicPr>
        <p:blipFill rotWithShape="1">
          <a:blip r:embed="rId2">
            <a:extLst>
              <a:ext uri="{28A0092B-C50C-407E-A947-70E740481C1C}">
                <a14:useLocalDpi xmlns:a14="http://schemas.microsoft.com/office/drawing/2010/main" val="0"/>
              </a:ext>
            </a:extLst>
          </a:blip>
          <a:srcRect l="19321" r="19320" b="-2"/>
          <a:stretch/>
        </p:blipFill>
        <p:spPr>
          <a:xfrm rot="5400000">
            <a:off x="444233" y="-444227"/>
            <a:ext cx="3995928" cy="4884383"/>
          </a:xfrm>
          <a:prstGeom prst="rect">
            <a:avLst/>
          </a:prstGeom>
        </p:spPr>
      </p:pic>
      <p:pic>
        <p:nvPicPr>
          <p:cNvPr id="5" name="object 6">
            <a:extLst>
              <a:ext uri="{FF2B5EF4-FFF2-40B4-BE49-F238E27FC236}">
                <a16:creationId xmlns:a16="http://schemas.microsoft.com/office/drawing/2014/main" id="{7A1025F4-A630-B545-9863-60C6A8A1C772}"/>
              </a:ext>
            </a:extLst>
          </p:cNvPr>
          <p:cNvPicPr/>
          <p:nvPr/>
        </p:nvPicPr>
        <p:blipFill rotWithShape="1">
          <a:blip r:embed="rId3" cstate="print">
            <a:extLst>
              <a:ext uri="{28A0092B-C50C-407E-A947-70E740481C1C}">
                <a14:useLocalDpi xmlns:a14="http://schemas.microsoft.com/office/drawing/2010/main"/>
              </a:ext>
            </a:extLst>
          </a:blip>
          <a:srcRect t="26975" r="1" b="10642"/>
          <a:stretch/>
        </p:blipFill>
        <p:spPr>
          <a:xfrm>
            <a:off x="5074877" y="10"/>
            <a:ext cx="7117118" cy="3995918"/>
          </a:xfrm>
          <a:prstGeom prst="rect">
            <a:avLst/>
          </a:prstGeom>
        </p:spPr>
      </p:pic>
      <p:sp>
        <p:nvSpPr>
          <p:cNvPr id="44" name="Rectangle 38">
            <a:extLst>
              <a:ext uri="{FF2B5EF4-FFF2-40B4-BE49-F238E27FC236}">
                <a16:creationId xmlns:a16="http://schemas.microsoft.com/office/drawing/2014/main" id="{62C5A04F-2AEB-4631-8314-A8B812E1E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41" name="Rectangle 40">
            <a:extLst>
              <a:ext uri="{FF2B5EF4-FFF2-40B4-BE49-F238E27FC236}">
                <a16:creationId xmlns:a16="http://schemas.microsoft.com/office/drawing/2014/main" id="{4B2B1C70-BF3F-41BD-871B-63D8F911F7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5349240" y="4440602"/>
            <a:ext cx="6007608" cy="1645920"/>
          </a:xfrm>
        </p:spPr>
        <p:txBody>
          <a:bodyPr vert="horz" lIns="91440" tIns="45720" rIns="91440" bIns="45720" rtlCol="0" anchor="ctr">
            <a:normAutofit/>
          </a:bodyPr>
          <a:lstStyle/>
          <a:p>
            <a:r>
              <a:rPr lang="en-US" sz="1800" spc="10" dirty="0"/>
              <a:t>The</a:t>
            </a:r>
            <a:r>
              <a:rPr lang="en-US" sz="1800" spc="5" dirty="0"/>
              <a:t> </a:t>
            </a:r>
            <a:r>
              <a:rPr lang="en-US" sz="1800" spc="15" dirty="0"/>
              <a:t>tympanum</a:t>
            </a:r>
            <a:r>
              <a:rPr lang="en-US" sz="1800" spc="10" dirty="0"/>
              <a:t> </a:t>
            </a:r>
            <a:r>
              <a:rPr lang="en-US" sz="1800" spc="-55" dirty="0"/>
              <a:t>will be</a:t>
            </a:r>
            <a:r>
              <a:rPr lang="en-US" sz="1800" spc="10" dirty="0"/>
              <a:t> </a:t>
            </a:r>
            <a:r>
              <a:rPr lang="en-US" sz="1800" spc="15" dirty="0"/>
              <a:t>crafted</a:t>
            </a:r>
            <a:r>
              <a:rPr lang="en-US" sz="1800" spc="5" dirty="0"/>
              <a:t> from </a:t>
            </a:r>
            <a:r>
              <a:rPr lang="en-US" sz="1800" spc="10" dirty="0"/>
              <a:t> </a:t>
            </a:r>
            <a:r>
              <a:rPr lang="en-US" sz="1800" spc="-5" dirty="0"/>
              <a:t>limestone</a:t>
            </a:r>
            <a:r>
              <a:rPr lang="en-US" sz="1800" spc="5" dirty="0"/>
              <a:t> </a:t>
            </a:r>
            <a:r>
              <a:rPr lang="en-US" sz="1800" spc="30" dirty="0"/>
              <a:t>in</a:t>
            </a:r>
            <a:r>
              <a:rPr lang="en-US" sz="1800" spc="5" dirty="0"/>
              <a:t> </a:t>
            </a:r>
            <a:r>
              <a:rPr lang="en-US" sz="1800" spc="-55" dirty="0"/>
              <a:t>a</a:t>
            </a:r>
            <a:r>
              <a:rPr lang="en-US" sz="1800" spc="5" dirty="0"/>
              <a:t> </a:t>
            </a:r>
            <a:r>
              <a:rPr lang="en-US" sz="1800" spc="-45" dirty="0"/>
              <a:t>scene</a:t>
            </a:r>
            <a:r>
              <a:rPr lang="en-US" sz="1800" spc="5" dirty="0"/>
              <a:t> </a:t>
            </a:r>
            <a:r>
              <a:rPr lang="en-US" sz="1800" spc="-40" dirty="0"/>
              <a:t>of</a:t>
            </a:r>
            <a:r>
              <a:rPr lang="en-US" sz="1800" spc="10" dirty="0"/>
              <a:t> </a:t>
            </a:r>
            <a:r>
              <a:rPr lang="en-US" sz="1800" spc="45" dirty="0"/>
              <a:t>Christ</a:t>
            </a:r>
            <a:r>
              <a:rPr lang="en-US" sz="1800" spc="5" dirty="0"/>
              <a:t> </a:t>
            </a:r>
            <a:r>
              <a:rPr lang="en-US" sz="1800" spc="25" dirty="0"/>
              <a:t>and </a:t>
            </a:r>
            <a:r>
              <a:rPr lang="en-US" sz="1800" spc="-585" dirty="0"/>
              <a:t> </a:t>
            </a:r>
            <a:r>
              <a:rPr lang="en-US" sz="1800" spc="-50" dirty="0"/>
              <a:t>Majesty. </a:t>
            </a:r>
            <a:r>
              <a:rPr lang="en-US" sz="1800" spc="85" dirty="0"/>
              <a:t>It </a:t>
            </a:r>
            <a:r>
              <a:rPr lang="en-US" sz="1800" spc="-10" dirty="0"/>
              <a:t>sits </a:t>
            </a:r>
            <a:r>
              <a:rPr lang="en-US" sz="1800" spc="15" dirty="0"/>
              <a:t>on </a:t>
            </a:r>
            <a:r>
              <a:rPr lang="en-US" sz="1800" spc="60" dirty="0"/>
              <a:t>top </a:t>
            </a:r>
            <a:r>
              <a:rPr lang="en-US" sz="1800" spc="-40" dirty="0"/>
              <a:t>of </a:t>
            </a:r>
            <a:r>
              <a:rPr lang="en-US" sz="1800" spc="40" dirty="0"/>
              <a:t>the </a:t>
            </a:r>
            <a:r>
              <a:rPr lang="en-US" sz="1800" spc="5" dirty="0"/>
              <a:t>main </a:t>
            </a:r>
            <a:r>
              <a:rPr lang="en-US" sz="1800" spc="-585" dirty="0"/>
              <a:t> </a:t>
            </a:r>
            <a:r>
              <a:rPr lang="en-US" sz="1800" spc="10" dirty="0"/>
              <a:t>church</a:t>
            </a:r>
            <a:r>
              <a:rPr lang="en-US" sz="1800" spc="5" dirty="0"/>
              <a:t> </a:t>
            </a:r>
            <a:r>
              <a:rPr lang="en-US" sz="1800" dirty="0"/>
              <a:t>door.</a:t>
            </a:r>
          </a:p>
          <a:p>
            <a:pPr indent="-228600">
              <a:buFont typeface="Arial" panose="020B0604020202020204" pitchFamily="34" charset="0"/>
              <a:buChar char="•"/>
            </a:pPr>
            <a:endParaRPr lang="en-US" sz="1800" dirty="0"/>
          </a:p>
        </p:txBody>
      </p:sp>
    </p:spTree>
    <p:extLst>
      <p:ext uri="{BB962C8B-B14F-4D97-AF65-F5344CB8AC3E}">
        <p14:creationId xmlns:p14="http://schemas.microsoft.com/office/powerpoint/2010/main" val="4134229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BF4F81-CE79-4A24-860D-9959FF716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522810" y="484632"/>
            <a:ext cx="4189913" cy="5852642"/>
          </a:xfrm>
          <a:prstGeom prst="rect">
            <a:avLst/>
          </a:prstGeom>
          <a:solidFill>
            <a:schemeClr val="bg2"/>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7742831" y="681037"/>
            <a:ext cx="3738779" cy="1788811"/>
          </a:xfrm>
        </p:spPr>
        <p:txBody>
          <a:bodyPr vert="horz" lIns="91440" tIns="45720" rIns="91440" bIns="45720" rtlCol="0" anchor="ctr">
            <a:normAutofit/>
          </a:bodyPr>
          <a:lstStyle/>
          <a:p>
            <a:r>
              <a:rPr lang="en-US" sz="4000" dirty="0"/>
              <a:t>Limestone Blocks</a:t>
            </a:r>
          </a:p>
        </p:txBody>
      </p: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7742831" y="2630161"/>
            <a:ext cx="3738780" cy="3546801"/>
          </a:xfrm>
        </p:spPr>
        <p:txBody>
          <a:bodyPr vert="horz" lIns="91440" tIns="45720" rIns="91440" bIns="45720" rtlCol="0">
            <a:normAutofit/>
          </a:bodyPr>
          <a:lstStyle/>
          <a:p>
            <a:r>
              <a:rPr lang="en-US" sz="2000" spc="10" dirty="0"/>
              <a:t>The limestone blocks are used to cover the front façade of the building</a:t>
            </a:r>
            <a:endParaRPr lang="en-US" sz="2000" dirty="0"/>
          </a:p>
          <a:p>
            <a:pPr indent="-228600">
              <a:buFont typeface="Arial" panose="020B0604020202020204" pitchFamily="34" charset="0"/>
              <a:buChar char="•"/>
            </a:pPr>
            <a:endParaRPr lang="en-US" sz="2000" dirty="0"/>
          </a:p>
        </p:txBody>
      </p:sp>
      <p:pic>
        <p:nvPicPr>
          <p:cNvPr id="5" name="object 6">
            <a:extLst>
              <a:ext uri="{FF2B5EF4-FFF2-40B4-BE49-F238E27FC236}">
                <a16:creationId xmlns:a16="http://schemas.microsoft.com/office/drawing/2014/main" id="{7A1025F4-A630-B545-9863-60C6A8A1C772}"/>
              </a:ext>
            </a:extLst>
          </p:cNvPr>
          <p:cNvPicPr/>
          <p:nvPr/>
        </p:nvPicPr>
        <p:blipFill>
          <a:blip r:embed="rId2" cstate="print">
            <a:extLst>
              <a:ext uri="{28A0092B-C50C-407E-A947-70E740481C1C}">
                <a14:useLocalDpi xmlns:a14="http://schemas.microsoft.com/office/drawing/2010/main"/>
              </a:ext>
            </a:extLst>
          </a:blip>
          <a:srcRect/>
          <a:stretch/>
        </p:blipFill>
        <p:spPr>
          <a:xfrm>
            <a:off x="479278" y="484633"/>
            <a:ext cx="6542215" cy="5888736"/>
          </a:xfrm>
          <a:prstGeom prst="rect">
            <a:avLst/>
          </a:prstGeom>
        </p:spPr>
      </p:pic>
    </p:spTree>
    <p:extLst>
      <p:ext uri="{BB962C8B-B14F-4D97-AF65-F5344CB8AC3E}">
        <p14:creationId xmlns:p14="http://schemas.microsoft.com/office/powerpoint/2010/main" val="2558654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BF4F81-CE79-4A24-860D-9959FF716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522810" y="484632"/>
            <a:ext cx="4189913" cy="5852642"/>
          </a:xfrm>
          <a:prstGeom prst="rect">
            <a:avLst/>
          </a:prstGeom>
          <a:solidFill>
            <a:schemeClr val="bg2"/>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7742831" y="681037"/>
            <a:ext cx="3738779" cy="1788811"/>
          </a:xfrm>
        </p:spPr>
        <p:txBody>
          <a:bodyPr vert="horz" lIns="91440" tIns="45720" rIns="91440" bIns="45720" rtlCol="0" anchor="ctr">
            <a:normAutofit/>
          </a:bodyPr>
          <a:lstStyle/>
          <a:p>
            <a:r>
              <a:rPr lang="en-US" sz="4000" dirty="0"/>
              <a:t>Nave Bracket and Capital</a:t>
            </a:r>
          </a:p>
        </p:txBody>
      </p: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7742831" y="2630161"/>
            <a:ext cx="3738780" cy="3546801"/>
          </a:xfrm>
        </p:spPr>
        <p:txBody>
          <a:bodyPr vert="horz" lIns="91440" tIns="45720" rIns="91440" bIns="45720" rtlCol="0">
            <a:normAutofit/>
          </a:bodyPr>
          <a:lstStyle/>
          <a:p>
            <a:r>
              <a:rPr lang="en-US" sz="2000" spc="10" dirty="0"/>
              <a:t>The nave brackets and capitals line the columns on both sides of the church.</a:t>
            </a:r>
            <a:endParaRPr lang="en-US" sz="2000" dirty="0"/>
          </a:p>
          <a:p>
            <a:pPr indent="-228600">
              <a:buFont typeface="Arial" panose="020B0604020202020204" pitchFamily="34" charset="0"/>
              <a:buChar char="•"/>
            </a:pPr>
            <a:endParaRPr lang="en-US" sz="2000" dirty="0"/>
          </a:p>
        </p:txBody>
      </p:sp>
      <p:pic>
        <p:nvPicPr>
          <p:cNvPr id="5" name="object 6">
            <a:extLst>
              <a:ext uri="{FF2B5EF4-FFF2-40B4-BE49-F238E27FC236}">
                <a16:creationId xmlns:a16="http://schemas.microsoft.com/office/drawing/2014/main" id="{7A1025F4-A630-B545-9863-60C6A8A1C772}"/>
              </a:ext>
            </a:extLst>
          </p:cNvPr>
          <p:cNvPicPr/>
          <p:nvPr/>
        </p:nvPicPr>
        <p:blipFill>
          <a:blip r:embed="rId2" cstate="print">
            <a:extLst>
              <a:ext uri="{28A0092B-C50C-407E-A947-70E740481C1C}">
                <a14:useLocalDpi xmlns:a14="http://schemas.microsoft.com/office/drawing/2010/main"/>
              </a:ext>
            </a:extLst>
          </a:blip>
          <a:srcRect/>
          <a:stretch/>
        </p:blipFill>
        <p:spPr>
          <a:xfrm>
            <a:off x="479278" y="484633"/>
            <a:ext cx="6542215" cy="5888736"/>
          </a:xfrm>
          <a:prstGeom prst="rect">
            <a:avLst/>
          </a:prstGeom>
        </p:spPr>
      </p:pic>
    </p:spTree>
    <p:extLst>
      <p:ext uri="{BB962C8B-B14F-4D97-AF65-F5344CB8AC3E}">
        <p14:creationId xmlns:p14="http://schemas.microsoft.com/office/powerpoint/2010/main" val="2329799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ABFE404-8D65-4573-A3EF-6DF477936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673749" y="4610244"/>
            <a:ext cx="3649703" cy="1714500"/>
          </a:xfrm>
        </p:spPr>
        <p:txBody>
          <a:bodyPr vert="horz" lIns="91440" tIns="45720" rIns="91440" bIns="45720" rtlCol="0" anchor="ctr">
            <a:normAutofit/>
          </a:bodyPr>
          <a:lstStyle/>
          <a:p>
            <a:r>
              <a:rPr lang="en-US" sz="2800" kern="1200" dirty="0">
                <a:solidFill>
                  <a:schemeClr val="tx1"/>
                </a:solidFill>
                <a:latin typeface="+mj-lt"/>
                <a:ea typeface="+mj-ea"/>
                <a:cs typeface="+mj-cs"/>
              </a:rPr>
              <a:t>Arches</a:t>
            </a:r>
          </a:p>
        </p:txBody>
      </p:sp>
      <p:pic>
        <p:nvPicPr>
          <p:cNvPr id="7" name="Content Placeholder 6">
            <a:extLst>
              <a:ext uri="{FF2B5EF4-FFF2-40B4-BE49-F238E27FC236}">
                <a16:creationId xmlns:a16="http://schemas.microsoft.com/office/drawing/2014/main" id="{01BC749F-E2BB-0449-B9EA-8A0152C07EE5}"/>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a:ext>
            </a:extLst>
          </a:blip>
          <a:srcRect b="-3"/>
          <a:stretch/>
        </p:blipFill>
        <p:spPr>
          <a:xfrm rot="10800000">
            <a:off x="673749" y="370320"/>
            <a:ext cx="3716238" cy="4051011"/>
          </a:xfrm>
          <a:prstGeom prst="rect">
            <a:avLst/>
          </a:prstGeom>
        </p:spPr>
      </p:pic>
      <p:pic>
        <p:nvPicPr>
          <p:cNvPr id="5" name="object 6">
            <a:extLst>
              <a:ext uri="{FF2B5EF4-FFF2-40B4-BE49-F238E27FC236}">
                <a16:creationId xmlns:a16="http://schemas.microsoft.com/office/drawing/2014/main" id="{7A1025F4-A630-B545-9863-60C6A8A1C772}"/>
              </a:ext>
            </a:extLst>
          </p:cNvPr>
          <p:cNvPicPr/>
          <p:nvPr/>
        </p:nvPicPr>
        <p:blipFill rotWithShape="1">
          <a:blip r:embed="rId3" cstate="print">
            <a:extLst>
              <a:ext uri="{28A0092B-C50C-407E-A947-70E740481C1C}">
                <a14:useLocalDpi xmlns:a14="http://schemas.microsoft.com/office/drawing/2010/main"/>
              </a:ext>
            </a:extLst>
          </a:blip>
          <a:srcRect r="-2"/>
          <a:stretch/>
        </p:blipFill>
        <p:spPr>
          <a:xfrm rot="10800000">
            <a:off x="4719344" y="370320"/>
            <a:ext cx="6798905" cy="4051011"/>
          </a:xfrm>
          <a:prstGeom prst="rect">
            <a:avLst/>
          </a:prstGeom>
        </p:spPr>
      </p:pic>
      <p:cxnSp>
        <p:nvCxnSpPr>
          <p:cNvPr id="14" name="Straight Connector 13">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7363" y="4750763"/>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3306A46A-D5C9-7B4F-8752-301FF5E436E2}"/>
              </a:ext>
            </a:extLst>
          </p:cNvPr>
          <p:cNvSpPr>
            <a:spLocks noGrp="1"/>
          </p:cNvSpPr>
          <p:nvPr>
            <p:ph sz="half" idx="1"/>
          </p:nvPr>
        </p:nvSpPr>
        <p:spPr>
          <a:xfrm>
            <a:off x="4793019" y="4610244"/>
            <a:ext cx="6725232" cy="1714500"/>
          </a:xfrm>
        </p:spPr>
        <p:txBody>
          <a:bodyPr vert="horz" lIns="91440" tIns="45720" rIns="91440" bIns="45720" rtlCol="0" anchor="ctr">
            <a:normAutofit/>
          </a:bodyPr>
          <a:lstStyle/>
          <a:p>
            <a:pPr marL="0" indent="0">
              <a:buNone/>
            </a:pPr>
            <a:r>
              <a:rPr lang="en-US" sz="1800" spc="10" dirty="0"/>
              <a:t>The arches are beautifully sculpted to match the marble in the rest of the church.  They provide support for the roof over the nave.</a:t>
            </a:r>
            <a:endParaRPr lang="en-US" sz="1800" dirty="0"/>
          </a:p>
          <a:p>
            <a:endParaRPr lang="en-US" sz="1700" dirty="0"/>
          </a:p>
        </p:txBody>
      </p:sp>
    </p:spTree>
    <p:extLst>
      <p:ext uri="{BB962C8B-B14F-4D97-AF65-F5344CB8AC3E}">
        <p14:creationId xmlns:p14="http://schemas.microsoft.com/office/powerpoint/2010/main" val="211208216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docProps/app.xml><?xml version="1.0" encoding="utf-8"?>
<Properties xmlns="http://schemas.openxmlformats.org/officeDocument/2006/extended-properties" xmlns:vt="http://schemas.openxmlformats.org/officeDocument/2006/docPropsVTypes">
  <Template>Office Theme</Template>
  <TotalTime>2036</TotalTime>
  <Words>1768</Words>
  <Application>Microsoft Office PowerPoint</Application>
  <PresentationFormat>Widescreen</PresentationFormat>
  <Paragraphs>194</Paragraphs>
  <Slides>40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Calibri</vt:lpstr>
      <vt:lpstr>Calibri Light</vt:lpstr>
      <vt:lpstr>Times New Roman</vt:lpstr>
      <vt:lpstr>Tw Cen MT</vt:lpstr>
      <vt:lpstr>Office Theme</vt:lpstr>
      <vt:lpstr>Corpus Christi</vt:lpstr>
      <vt:lpstr>A Letter from our Pastor</vt:lpstr>
      <vt:lpstr>A little about our new Church</vt:lpstr>
      <vt:lpstr>Memorialization Opportunities</vt:lpstr>
      <vt:lpstr>The Building</vt:lpstr>
      <vt:lpstr>Tympanum</vt:lpstr>
      <vt:lpstr>Limestone Blocks</vt:lpstr>
      <vt:lpstr>Nave Bracket and Capital</vt:lpstr>
      <vt:lpstr>Arches</vt:lpstr>
      <vt:lpstr>Sacristy Cabinetry</vt:lpstr>
      <vt:lpstr>Asking Donation (the building)</vt:lpstr>
      <vt:lpstr>The Sanctuary</vt:lpstr>
      <vt:lpstr>Reredos</vt:lpstr>
      <vt:lpstr>Altar of Sacrifice</vt:lpstr>
      <vt:lpstr>Railing  Communion and Shrines</vt:lpstr>
      <vt:lpstr>The Pulpit</vt:lpstr>
      <vt:lpstr>The Sedilia</vt:lpstr>
      <vt:lpstr>Asking Donation (the Sanctuary)</vt:lpstr>
      <vt:lpstr>The Celebration</vt:lpstr>
      <vt:lpstr>Bridal Room</vt:lpstr>
      <vt:lpstr>Nativity Figurines</vt:lpstr>
      <vt:lpstr>Wooden Stable</vt:lpstr>
      <vt:lpstr>Advent Wreath Stand</vt:lpstr>
      <vt:lpstr>Asking Donation (the celebration)</vt:lpstr>
      <vt:lpstr>The Music</vt:lpstr>
      <vt:lpstr>Choir Loft Risers</vt:lpstr>
      <vt:lpstr>Sound System</vt:lpstr>
      <vt:lpstr>Organ</vt:lpstr>
      <vt:lpstr>Asking Donation (the music)</vt:lpstr>
      <vt:lpstr>The Light</vt:lpstr>
      <vt:lpstr>The Chandeliers</vt:lpstr>
      <vt:lpstr>Consecration Wall Candles</vt:lpstr>
      <vt:lpstr>Asking Donation (the light)</vt:lpstr>
      <vt:lpstr>The Prayer</vt:lpstr>
      <vt:lpstr>Confessionals</vt:lpstr>
      <vt:lpstr>Stations of the Cross</vt:lpstr>
      <vt:lpstr>The Pews</vt:lpstr>
      <vt:lpstr>Donor Book</vt:lpstr>
      <vt:lpstr>Asking Donation (the prayer)</vt:lpstr>
      <vt:lpstr>Questions? Contact the parish office: phone: 703-378-0763 email: info@corpuschristisr.org</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Corpus Christi</dc:title>
  <dc:subject/>
  <dc:creator>Britt Wood &amp; David Labuskes</dc:creator>
  <cp:keywords/>
  <dc:description/>
  <cp:lastModifiedBy>Jennifer Chatman</cp:lastModifiedBy>
  <cp:revision>38</cp:revision>
  <cp:lastPrinted>2024-12-19T14:39:24Z</cp:lastPrinted>
  <dcterms:created xsi:type="dcterms:W3CDTF">2021-04-06T21:05:54Z</dcterms:created>
  <dcterms:modified xsi:type="dcterms:W3CDTF">2024-12-19T15:35:12Z</dcterms:modified>
  <cp:category/>
</cp:coreProperties>
</file>