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302" r:id="rId22"/>
    <p:sldId id="304" r:id="rId23"/>
    <p:sldId id="305" r:id="rId24"/>
    <p:sldId id="289" r:id="rId25"/>
    <p:sldId id="284" r:id="rId26"/>
    <p:sldId id="306" r:id="rId27"/>
    <p:sldId id="307" r:id="rId28"/>
    <p:sldId id="308" r:id="rId29"/>
    <p:sldId id="290" r:id="rId30"/>
    <p:sldId id="285" r:id="rId31"/>
    <p:sldId id="310" r:id="rId32"/>
    <p:sldId id="311" r:id="rId33"/>
    <p:sldId id="291" r:id="rId34"/>
    <p:sldId id="286" r:id="rId35"/>
    <p:sldId id="269" r:id="rId36"/>
    <p:sldId id="313" r:id="rId37"/>
    <p:sldId id="314" r:id="rId38"/>
    <p:sldId id="258" r:id="rId39"/>
    <p:sldId id="292" r:id="rId40"/>
    <p:sldId id="26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6/29/2023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wikigallery.org/wiki/painting_274323/Joseph-Augustus-Knip/A-flock-of-sheep-in-a-stable" TargetMode="External"/><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 | Nativity Figurines | Nativity Stable | Advent Wreath</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37" name="Rectangle 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Nativity Figurines</a:t>
            </a: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3" y="2718054"/>
            <a:ext cx="4416060" cy="3207258"/>
          </a:xfrm>
        </p:spPr>
        <p:txBody>
          <a:bodyPr vert="horz" lIns="91440" tIns="45720" rIns="91440" bIns="45720" rtlCol="0" anchor="t">
            <a:normAutofit fontScale="92500" lnSpcReduction="10000"/>
          </a:bodyPr>
          <a:lstStyle/>
          <a:p>
            <a:r>
              <a:rPr lang="en-US" dirty="0"/>
              <a:t>These figures were originally manufactured by Joseph </a:t>
            </a:r>
            <a:r>
              <a:rPr lang="en-US" dirty="0" err="1"/>
              <a:t>Poli</a:t>
            </a:r>
            <a:r>
              <a:rPr lang="en-US" dirty="0"/>
              <a:t> &amp; Company .</a:t>
            </a:r>
          </a:p>
          <a:p>
            <a:r>
              <a:rPr lang="en-US" dirty="0"/>
              <a:t>The company was established in 1890 and specialized in church interior decorating which included statuary, altars, railings, fonts, and sacramental robes. The company was founded by Joseph </a:t>
            </a:r>
            <a:r>
              <a:rPr lang="en-US" dirty="0" err="1"/>
              <a:t>Poli</a:t>
            </a:r>
            <a:r>
              <a:rPr lang="en-US" dirty="0"/>
              <a:t> who was an Italian immigrant. He worked for various plaster studios in the US before opening his sculpture studio in Pittsburg, PA. He passed in 1917. </a:t>
            </a:r>
          </a:p>
          <a:p>
            <a:r>
              <a:rPr lang="en-US" dirty="0"/>
              <a:t>Another article specifically about these nativity sets stated that the sets were fabricated with traditional plaster which was typical of nativity sets for centuries, and </a:t>
            </a:r>
            <a:r>
              <a:rPr lang="en-US" dirty="0" err="1"/>
              <a:t>Poli</a:t>
            </a:r>
            <a:r>
              <a:rPr lang="en-US" dirty="0"/>
              <a:t> sets in particular are harder to come by these days.  As the company no longer exists, they are no longer produced.  </a:t>
            </a:r>
          </a:p>
        </p:txBody>
      </p:sp>
    </p:spTree>
    <p:extLst>
      <p:ext uri="{BB962C8B-B14F-4D97-AF65-F5344CB8AC3E}">
        <p14:creationId xmlns:p14="http://schemas.microsoft.com/office/powerpoint/2010/main" val="33131665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A flock of sheep in a stable - Joseph Augustus Knip ...">
            <a:extLst>
              <a:ext uri="{FF2B5EF4-FFF2-40B4-BE49-F238E27FC236}">
                <a16:creationId xmlns:a16="http://schemas.microsoft.com/office/drawing/2014/main" id="{7A1025F4-A630-B545-9863-60C6A8A1C772}"/>
              </a:ext>
            </a:extLst>
          </p:cNvPr>
          <p:cNvPicPr/>
          <p:nvPr/>
        </p:nvPicPr>
        <p:blipFill rotWithShape="1">
          <a:blip r:embed="rId2" cstate="print">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Wooden Stable</a:t>
            </a: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r>
              <a:rPr lang="en-US" sz="2000" dirty="0"/>
              <a:t>In preparation for our first display of the nativity in our new church, a parishioner is building a wooden stable to house the scene throughout our preparation for, and celebration of, the coming of our Lord, Jesus Christ.</a:t>
            </a:r>
          </a:p>
        </p:txBody>
      </p:sp>
      <p:sp>
        <p:nvSpPr>
          <p:cNvPr id="3" name="TextBox 2">
            <a:extLst>
              <a:ext uri="{FF2B5EF4-FFF2-40B4-BE49-F238E27FC236}">
                <a16:creationId xmlns:a16="http://schemas.microsoft.com/office/drawing/2014/main" id="{6A8AC0D2-60C4-3849-BF23-239AF97EDDFC}"/>
              </a:ext>
            </a:extLst>
          </p:cNvPr>
          <p:cNvSpPr txBox="1"/>
          <p:nvPr/>
        </p:nvSpPr>
        <p:spPr>
          <a:xfrm>
            <a:off x="9732671"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kigallery.org/wiki/painting_274323/Joseph-Augustus-Knip/A-flock-of-sheep-in-a-stab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5032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r="-1"/>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Advent Wreath Stand</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spc="10" dirty="0"/>
              <a:t>As we move to celebrate our first Advent season in our new church, we’ve acquired this beautiful stand to hold our Advent Wreath throughout the season.</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97330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630045008"/>
              </p:ext>
            </p:extLst>
          </p:nvPr>
        </p:nvGraphicFramePr>
        <p:xfrm>
          <a:off x="4551174" y="961812"/>
          <a:ext cx="6792329" cy="4109160"/>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a:effectLst/>
                        </a:rPr>
                        <a:t>Bridal Room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r h="821832">
                <a:tc>
                  <a:txBody>
                    <a:bodyPr/>
                    <a:lstStyle/>
                    <a:p>
                      <a:pPr algn="l" fontAlgn="b"/>
                      <a:r>
                        <a:rPr lang="en-US" sz="2400" u="none" strike="noStrike">
                          <a:effectLst/>
                        </a:rPr>
                        <a:t>The Nativity Figurines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135440463"/>
                  </a:ext>
                </a:extLst>
              </a:tr>
              <a:tr h="821832">
                <a:tc>
                  <a:txBody>
                    <a:bodyPr/>
                    <a:lstStyle/>
                    <a:p>
                      <a:pPr algn="l" fontAlgn="b"/>
                      <a:r>
                        <a:rPr lang="en-US" sz="2400" u="none" strike="noStrike" dirty="0">
                          <a:effectLst/>
                        </a:rPr>
                        <a:t>Nativity Stable</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288239524"/>
                  </a:ext>
                </a:extLst>
              </a:tr>
              <a:tr h="821832">
                <a:tc>
                  <a:txBody>
                    <a:bodyPr/>
                    <a:lstStyle/>
                    <a:p>
                      <a:pPr algn="l" fontAlgn="b"/>
                      <a:r>
                        <a:rPr lang="en-US" sz="2400" u="none" strike="noStrike" dirty="0">
                          <a:effectLst/>
                        </a:rPr>
                        <a:t>Advent Wreath Stand</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48271581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1478846059"/>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23</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10</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Stations of the Cross (Stations 7, 10)</a:t>
            </a:r>
          </a:p>
          <a:p>
            <a:r>
              <a:rPr lang="en-US" dirty="0"/>
              <a:t>Church Pews | Lenten Statue Covers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 name="Rectangle 1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floor&#10;&#10;Description automatically generated">
            <a:extLst>
              <a:ext uri="{FF2B5EF4-FFF2-40B4-BE49-F238E27FC236}">
                <a16:creationId xmlns:a16="http://schemas.microsoft.com/office/drawing/2014/main" id="{642547C4-1F7B-49DF-A63F-01CD4B9679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264" y="365141"/>
            <a:ext cx="6288262" cy="3063875"/>
          </a:xfrm>
          <a:prstGeom prst="rect">
            <a:avLst/>
          </a:prstGeom>
        </p:spPr>
      </p:pic>
      <p:sp useBgFill="1">
        <p:nvSpPr>
          <p:cNvPr id="15" name="Rectangle 1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356D6E-AFAC-425F-91F6-9080F6150FEC}"/>
              </a:ext>
            </a:extLst>
          </p:cNvPr>
          <p:cNvSpPr>
            <a:spLocks noGrp="1"/>
          </p:cNvSpPr>
          <p:nvPr>
            <p:ph type="title"/>
          </p:nvPr>
        </p:nvSpPr>
        <p:spPr>
          <a:xfrm>
            <a:off x="841248" y="3849689"/>
            <a:ext cx="2111122" cy="2105025"/>
          </a:xfrm>
        </p:spPr>
        <p:txBody>
          <a:bodyPr>
            <a:normAutofit/>
          </a:bodyPr>
          <a:lstStyle/>
          <a:p>
            <a:r>
              <a:rPr lang="en-US" sz="2400"/>
              <a:t>Confessionals</a:t>
            </a:r>
          </a:p>
        </p:txBody>
      </p:sp>
      <p:sp>
        <p:nvSpPr>
          <p:cNvPr id="19" name="Rectangle 1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29E1B4-2644-4A7F-85CB-A32C681D4858}"/>
              </a:ext>
            </a:extLst>
          </p:cNvPr>
          <p:cNvSpPr>
            <a:spLocks noGrp="1"/>
          </p:cNvSpPr>
          <p:nvPr>
            <p:ph idx="1"/>
          </p:nvPr>
        </p:nvSpPr>
        <p:spPr>
          <a:xfrm>
            <a:off x="3360563" y="3849688"/>
            <a:ext cx="3315810" cy="2105025"/>
          </a:xfrm>
        </p:spPr>
        <p:txBody>
          <a:bodyPr anchor="ctr">
            <a:normAutofit/>
          </a:bodyPr>
          <a:lstStyle/>
          <a:p>
            <a:pPr marL="0" indent="0">
              <a:buNone/>
            </a:pPr>
            <a:r>
              <a:rPr lang="en-US" sz="1400"/>
              <a:t>The Sacrament of Reconciliation is one of the most unique and beautiful aspects of Catholicism. Jesus Christ, in His abundant love and mercy, established the Sacrament of Confession, so that we as sinners can obtain forgiveness for our sins and reconcile with God and the Church. The sacrament “washes us clean,” and renews us in Christ.</a:t>
            </a:r>
          </a:p>
        </p:txBody>
      </p:sp>
      <p:pic>
        <p:nvPicPr>
          <p:cNvPr id="7" name="Picture 6" descr="A picture containing wall, indoor, window, floor&#10;&#10;Description automatically generated">
            <a:extLst>
              <a:ext uri="{FF2B5EF4-FFF2-40B4-BE49-F238E27FC236}">
                <a16:creationId xmlns:a16="http://schemas.microsoft.com/office/drawing/2014/main" id="{0B08CBC6-4690-48BB-BFC3-DDA2EFD2B6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7048500" y="365109"/>
            <a:ext cx="4621006" cy="5811838"/>
          </a:xfrm>
          <a:prstGeom prst="rect">
            <a:avLst/>
          </a:prstGeom>
        </p:spPr>
      </p:pic>
    </p:spTree>
    <p:extLst>
      <p:ext uri="{BB962C8B-B14F-4D97-AF65-F5344CB8AC3E}">
        <p14:creationId xmlns:p14="http://schemas.microsoft.com/office/powerpoint/2010/main" val="3249202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A00276FE-9499-F04B-AF85-83C91B6D20A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r="-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7" name="Freeform: Shape 3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F04C9D3B-D23B-414D-929C-58FFFD146F5E}"/>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dirty="0"/>
              <a:t>Stations of the Cross</a:t>
            </a:r>
          </a:p>
        </p:txBody>
      </p:sp>
      <p:sp>
        <p:nvSpPr>
          <p:cNvPr id="43" name="Rectangle 4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Content Placeholder 20">
            <a:extLst>
              <a:ext uri="{FF2B5EF4-FFF2-40B4-BE49-F238E27FC236}">
                <a16:creationId xmlns:a16="http://schemas.microsoft.com/office/drawing/2014/main" id="{FE6FA15B-F2F6-2848-8985-381373858DB7}"/>
              </a:ext>
            </a:extLst>
          </p:cNvPr>
          <p:cNvSpPr>
            <a:spLocks noGrp="1"/>
          </p:cNvSpPr>
          <p:nvPr>
            <p:ph sz="half" idx="2"/>
          </p:nvPr>
        </p:nvSpPr>
        <p:spPr>
          <a:xfrm>
            <a:off x="374904" y="2522949"/>
            <a:ext cx="5065776" cy="3402363"/>
          </a:xfrm>
        </p:spPr>
        <p:txBody>
          <a:bodyPr vert="horz" lIns="91440" tIns="45720" rIns="91440" bIns="45720" rtlCol="0" anchor="t">
            <a:normAutofit lnSpcReduction="10000"/>
          </a:bodyPr>
          <a:lstStyle/>
          <a:p>
            <a:pPr marL="0" indent="0">
              <a:buNone/>
            </a:pPr>
            <a:r>
              <a:rPr lang="en-US" sz="1400" dirty="0"/>
              <a:t>Portraying the events of the Passion of Christ, the fourteen carvings will be displayed along the sides and rear of the nave.</a:t>
            </a:r>
          </a:p>
          <a:p>
            <a:pPr marL="0" indent="0">
              <a:buNone/>
            </a:pPr>
            <a:r>
              <a:rPr lang="en-US" sz="1400" dirty="0"/>
              <a:t>Like much of the church items, these stations were received from a church that has been closed through a curator in Pittsburgh, PA.  They are undergoing restoration now in order to enhance their presence within the liturgy. </a:t>
            </a:r>
          </a:p>
          <a:p>
            <a:pPr marL="0" indent="0">
              <a:buNone/>
            </a:pPr>
            <a:r>
              <a:rPr lang="en-US" sz="1400" dirty="0"/>
              <a:t>When complete they will have been polychrome painted in traditional fashion. The ground color for the station will be a neutral beige/gray, similar to the wall color.  From there, the artists will build up the colors of the garments and figures with transparent color washes to create depth, shadows and highlights. The background will be similar throughout along with added blues relating to the ceiling and red relating to reredos marble.</a:t>
            </a:r>
          </a:p>
          <a:p>
            <a:pPr marL="0" indent="0">
              <a:buNone/>
            </a:pPr>
            <a:r>
              <a:rPr lang="en-US" sz="1400" dirty="0"/>
              <a:t>Each station may be memorialized separately.  The available stations are listed in a following slide.</a:t>
            </a:r>
          </a:p>
        </p:txBody>
      </p:sp>
    </p:spTree>
    <p:extLst>
      <p:ext uri="{BB962C8B-B14F-4D97-AF65-F5344CB8AC3E}">
        <p14:creationId xmlns:p14="http://schemas.microsoft.com/office/powerpoint/2010/main" val="75709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174542289"/>
              </p:ext>
            </p:extLst>
          </p:nvPr>
        </p:nvGraphicFramePr>
        <p:xfrm>
          <a:off x="4038600" y="980728"/>
          <a:ext cx="7513319" cy="4893155"/>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solidFill>
                            <a:schemeClr val="bg1"/>
                          </a:solidFill>
                          <a:effectLst/>
                        </a:rPr>
                        <a:t>Lenten Statue Covers</a:t>
                      </a:r>
                      <a:endParaRPr lang="en-US" sz="2800" b="0" i="0" u="none" strike="noStrike" dirty="0">
                        <a:solidFill>
                          <a:schemeClr val="bg1"/>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solidFill>
                            <a:schemeClr val="bg1"/>
                          </a:solidFill>
                          <a:effectLst/>
                        </a:rPr>
                        <a:t> $1,000 </a:t>
                      </a:r>
                      <a:endParaRPr lang="en-US" sz="2800" b="0" i="0" u="none" strike="noStrike" dirty="0">
                        <a:solidFill>
                          <a:schemeClr val="bg1"/>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solidFill>
                            <a:schemeClr val="bg1"/>
                          </a:solidFill>
                          <a:effectLst/>
                        </a:rPr>
                        <a:t>6</a:t>
                      </a:r>
                      <a:endParaRPr lang="en-US" sz="2800" b="0" i="0" u="none" strike="noStrike" dirty="0">
                        <a:solidFill>
                          <a:schemeClr val="bg1"/>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768625191"/>
                  </a:ext>
                </a:extLst>
              </a:tr>
              <a:tr h="978631">
                <a:tc>
                  <a:txBody>
                    <a:bodyPr/>
                    <a:lstStyle/>
                    <a:p>
                      <a:pPr algn="l" fontAlgn="b"/>
                      <a:r>
                        <a:rPr lang="en-US" sz="2800" u="none" strike="noStrike" dirty="0">
                          <a:effectLst/>
                        </a:rPr>
                        <a:t>Stations of the Cross</a:t>
                      </a:r>
                    </a:p>
                    <a:p>
                      <a:pPr algn="l" fontAlgn="b"/>
                      <a:r>
                        <a:rPr lang="en-US" sz="2000" b="0" i="0" u="none" strike="noStrike" dirty="0">
                          <a:solidFill>
                            <a:srgbClr val="000000"/>
                          </a:solidFill>
                          <a:effectLst/>
                          <a:latin typeface="Calibri" panose="020F0502020204030204" pitchFamily="34" charset="0"/>
                        </a:rPr>
                        <a:t>Available stations: 7,10</a:t>
                      </a:r>
                    </a:p>
                  </a:txBody>
                  <a:tcPr marL="24441" marR="24441" marT="24441" marB="0" anchor="b"/>
                </a:tc>
                <a:tc>
                  <a:txBody>
                    <a:bodyPr/>
                    <a:lstStyle/>
                    <a:p>
                      <a:pPr algn="r" fontAlgn="b"/>
                      <a:r>
                        <a:rPr lang="en-US" sz="2800" u="none" strike="noStrike" dirty="0">
                          <a:effectLst/>
                        </a:rPr>
                        <a:t> $10,000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2 </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406938614"/>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82</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1939</TotalTime>
  <Words>1806</Words>
  <Application>Microsoft Office PowerPoint</Application>
  <PresentationFormat>Widescreen</PresentationFormat>
  <Paragraphs>207</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Nativity Figurines</vt:lpstr>
      <vt:lpstr>Wooden Stable</vt:lpstr>
      <vt:lpstr>Advent Wreath Stand</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Confessionals</vt:lpstr>
      <vt:lpstr>Stations of the Cross</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35</cp:revision>
  <dcterms:created xsi:type="dcterms:W3CDTF">2021-04-06T21:05:54Z</dcterms:created>
  <dcterms:modified xsi:type="dcterms:W3CDTF">2023-06-29T14:51:17Z</dcterms:modified>
  <cp:category/>
</cp:coreProperties>
</file>